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BC9A564-8451-4F70-B31B-98CE3CC834F0}" type="datetimeFigureOut">
              <a:rPr lang="en-US" smtClean="0"/>
              <a:t>12/17/2021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61752A7-EC42-424E-9B4D-F374D898B07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JANUARY • No uniform days (twice a month) ** • Spirit Shirt day (once a week) ** • Family Night** • Book Fair** • Winter Fundraiser • Winter Sports to Start ** • Chocolate sales • Gala Pre-Sale • FSA Academy** • Health and Fitness Fair**</a:t>
            </a:r>
          </a:p>
        </p:txBody>
      </p:sp>
      <p:sp>
        <p:nvSpPr>
          <p:cNvPr id="4" name="Slide Number Placeholder 3"/>
          <p:cNvSpPr>
            <a:spLocks noGrp="1"/>
          </p:cNvSpPr>
          <p:nvPr>
            <p:ph type="sldNum" sz="quarter" idx="5"/>
          </p:nvPr>
        </p:nvSpPr>
        <p:spPr/>
        <p:txBody>
          <a:bodyPr/>
          <a:lstStyle/>
          <a:p>
            <a:fld id="{EDE21C51-DE10-9146-8921-7A9F093A9E2B}" type="slidenum">
              <a:rPr lang="en-US" smtClean="0"/>
              <a:pPr/>
              <a:t>1</a:t>
            </a:fld>
            <a:endParaRPr lang="en-US"/>
          </a:p>
        </p:txBody>
      </p:sp>
    </p:spTree>
    <p:extLst>
      <p:ext uri="{BB962C8B-B14F-4D97-AF65-F5344CB8AC3E}">
        <p14:creationId xmlns:p14="http://schemas.microsoft.com/office/powerpoint/2010/main" val="125197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E609F1C-DAAD-419E-BCE3-3B1928F99BB2}"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609F1C-DAAD-419E-BCE3-3B1928F99BB2}"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609F1C-DAAD-419E-BCE3-3B1928F99BB2}"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E609F1C-DAAD-419E-BCE3-3B1928F99BB2}"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E609F1C-DAAD-419E-BCE3-3B1928F99BB2}"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E609F1C-DAAD-419E-BCE3-3B1928F99BB2}"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E609F1C-DAAD-419E-BCE3-3B1928F99BB2}"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E609F1C-DAAD-419E-BCE3-3B1928F99BB2}"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609F1C-DAAD-419E-BCE3-3B1928F99BB2}"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609F1C-DAAD-419E-BCE3-3B1928F99BB2}"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609F1C-DAAD-419E-BCE3-3B1928F99BB2}"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F4CCC-F7CC-4120-8BE6-5A8A29D82A61}"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09F1C-DAAD-419E-BCE3-3B1928F99BB2}" type="datetimeFigureOut">
              <a:rPr lang="en-US" smtClean="0"/>
              <a:t>12/17/2021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F4CCC-F7CC-4120-8BE6-5A8A29D82A61}"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www.bridgepreptampa.com/" TargetMode="External"/><Relationship Id="rId13" Type="http://schemas.openxmlformats.org/officeDocument/2006/relationships/image" Target="../media/image9.png"/><Relationship Id="rId18" Type="http://schemas.openxmlformats.org/officeDocument/2006/relationships/image" Target="../media/image14.png"/><Relationship Id="rId3" Type="http://schemas.openxmlformats.org/officeDocument/2006/relationships/image" Target="../media/image1.png"/><Relationship Id="rId7" Type="http://schemas.microsoft.com/office/2007/relationships/hdphoto" Target="../media/hdphoto1.wdp"/><Relationship Id="rId12" Type="http://schemas.openxmlformats.org/officeDocument/2006/relationships/image" Target="../media/image8.jpeg"/><Relationship Id="rId17" Type="http://schemas.openxmlformats.org/officeDocument/2006/relationships/image" Target="../media/image13.jpeg"/><Relationship Id="rId2" Type="http://schemas.openxmlformats.org/officeDocument/2006/relationships/notesSlide" Target="../notesSlides/notesSlide1.xml"/><Relationship Id="rId16"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image" Target="../media/image7.jpeg"/><Relationship Id="rId5" Type="http://schemas.openxmlformats.org/officeDocument/2006/relationships/image" Target="../media/image3.tiff"/><Relationship Id="rId15" Type="http://schemas.openxmlformats.org/officeDocument/2006/relationships/image" Target="../media/image11.tiff"/><Relationship Id="rId10" Type="http://schemas.openxmlformats.org/officeDocument/2006/relationships/image" Target="../media/image6.png"/><Relationship Id="rId19" Type="http://schemas.openxmlformats.org/officeDocument/2006/relationships/image" Target="../media/image15.png"/><Relationship Id="rId4" Type="http://schemas.openxmlformats.org/officeDocument/2006/relationships/image" Target="../media/image2.tiff"/><Relationship Id="rId9" Type="http://schemas.openxmlformats.org/officeDocument/2006/relationships/image" Target="../media/image5.png"/><Relationship Id="rId1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A72E9318-6493-4A5F-8EFC-01123505C10A}"/>
              </a:ext>
            </a:extLst>
          </p:cNvPr>
          <p:cNvGraphicFramePr>
            <a:graphicFrameLocks noGrp="1"/>
          </p:cNvGraphicFramePr>
          <p:nvPr>
            <p:extLst>
              <p:ext uri="{D42A27DB-BD31-4B8C-83A1-F6EECF244321}">
                <p14:modId xmlns:p14="http://schemas.microsoft.com/office/powerpoint/2010/main" val="2636577800"/>
              </p:ext>
            </p:extLst>
          </p:nvPr>
        </p:nvGraphicFramePr>
        <p:xfrm>
          <a:off x="68813" y="69305"/>
          <a:ext cx="9006374" cy="6845478"/>
        </p:xfrm>
        <a:graphic>
          <a:graphicData uri="http://schemas.openxmlformats.org/drawingml/2006/table">
            <a:tbl>
              <a:tblPr firstRow="1" bandRow="1">
                <a:tableStyleId>{5C22544A-7EE6-4342-B048-85BDC9FD1C3A}</a:tableStyleId>
              </a:tblPr>
              <a:tblGrid>
                <a:gridCol w="917602">
                  <a:extLst>
                    <a:ext uri="{9D8B030D-6E8A-4147-A177-3AD203B41FA5}">
                      <a16:colId xmlns:a16="http://schemas.microsoft.com/office/drawing/2014/main" val="2908594127"/>
                    </a:ext>
                  </a:extLst>
                </a:gridCol>
                <a:gridCol w="1393041">
                  <a:extLst>
                    <a:ext uri="{9D8B030D-6E8A-4147-A177-3AD203B41FA5}">
                      <a16:colId xmlns:a16="http://schemas.microsoft.com/office/drawing/2014/main" val="1579813471"/>
                    </a:ext>
                  </a:extLst>
                </a:gridCol>
                <a:gridCol w="1393041">
                  <a:extLst>
                    <a:ext uri="{9D8B030D-6E8A-4147-A177-3AD203B41FA5}">
                      <a16:colId xmlns:a16="http://schemas.microsoft.com/office/drawing/2014/main" val="1873970663"/>
                    </a:ext>
                  </a:extLst>
                </a:gridCol>
                <a:gridCol w="1393041">
                  <a:extLst>
                    <a:ext uri="{9D8B030D-6E8A-4147-A177-3AD203B41FA5}">
                      <a16:colId xmlns:a16="http://schemas.microsoft.com/office/drawing/2014/main" val="1845898710"/>
                    </a:ext>
                  </a:extLst>
                </a:gridCol>
                <a:gridCol w="1393041">
                  <a:extLst>
                    <a:ext uri="{9D8B030D-6E8A-4147-A177-3AD203B41FA5}">
                      <a16:colId xmlns:a16="http://schemas.microsoft.com/office/drawing/2014/main" val="2524816102"/>
                    </a:ext>
                  </a:extLst>
                </a:gridCol>
                <a:gridCol w="1393041">
                  <a:extLst>
                    <a:ext uri="{9D8B030D-6E8A-4147-A177-3AD203B41FA5}">
                      <a16:colId xmlns:a16="http://schemas.microsoft.com/office/drawing/2014/main" val="3217427459"/>
                    </a:ext>
                  </a:extLst>
                </a:gridCol>
                <a:gridCol w="1123567">
                  <a:extLst>
                    <a:ext uri="{9D8B030D-6E8A-4147-A177-3AD203B41FA5}">
                      <a16:colId xmlns:a16="http://schemas.microsoft.com/office/drawing/2014/main" val="3308804576"/>
                    </a:ext>
                  </a:extLst>
                </a:gridCol>
              </a:tblGrid>
              <a:tr h="1090062">
                <a:tc gridSpan="7">
                  <a:txBody>
                    <a:bodyPr/>
                    <a:lstStyle/>
                    <a:p>
                      <a:pPr algn="l"/>
                      <a:r>
                        <a:rPr lang="en-US" sz="5300" dirty="0">
                          <a:solidFill>
                            <a:schemeClr val="tx1"/>
                          </a:solidFill>
                          <a:latin typeface="AGLikeABoss" panose="02000603000000000000" pitchFamily="2" charset="0"/>
                          <a:ea typeface="AGLikeABoss" panose="02000603000000000000" pitchFamily="2" charset="0"/>
                        </a:rPr>
                        <a:t> </a:t>
                      </a:r>
                    </a:p>
                  </a:txBody>
                  <a:tcPr marL="83127" marR="83127" marT="40341" marB="40341" anchor="ct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sz="1900" dirty="0">
                        <a:solidFill>
                          <a:schemeClr val="bg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tx1"/>
                        </a:solidFill>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endParaRPr lang="en-US" dirty="0">
                        <a:solidFill>
                          <a:schemeClr val="bg1"/>
                        </a:solidFill>
                      </a:endParaRPr>
                    </a:p>
                  </a:txBody>
                  <a:tcPr anchor="ct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897126898"/>
                  </a:ext>
                </a:extLst>
              </a:tr>
              <a:tr h="392907">
                <a:tc>
                  <a:txBody>
                    <a:bodyPr/>
                    <a:lstStyle/>
                    <a:p>
                      <a:pPr algn="ctr"/>
                      <a:r>
                        <a:rPr lang="en-US" sz="1600" dirty="0">
                          <a:solidFill>
                            <a:schemeClr val="bg1"/>
                          </a:solidFill>
                        </a:rPr>
                        <a:t>Sunday</a:t>
                      </a:r>
                    </a:p>
                  </a:txBody>
                  <a:tcPr marL="83127" marR="83127" marT="40341" marB="40341" anchor="ctr">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solidFill>
                  </a:tcPr>
                </a:tc>
                <a:tc>
                  <a:txBody>
                    <a:bodyPr/>
                    <a:lstStyle/>
                    <a:p>
                      <a:pPr algn="ctr"/>
                      <a:r>
                        <a:rPr lang="en-US" sz="1600" dirty="0">
                          <a:solidFill>
                            <a:schemeClr val="bg1"/>
                          </a:solidFill>
                        </a:rPr>
                        <a:t>Monday</a:t>
                      </a:r>
                    </a:p>
                  </a:txBody>
                  <a:tcPr marL="83127" marR="83127"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600" dirty="0">
                          <a:solidFill>
                            <a:schemeClr val="bg1"/>
                          </a:solidFill>
                        </a:rPr>
                        <a:t>Tuesday</a:t>
                      </a:r>
                    </a:p>
                  </a:txBody>
                  <a:tcPr marL="83127" marR="83127"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700" dirty="0">
                          <a:solidFill>
                            <a:schemeClr val="bg1"/>
                          </a:solidFill>
                        </a:rPr>
                        <a:t>Wednesday</a:t>
                      </a:r>
                    </a:p>
                  </a:txBody>
                  <a:tcPr marL="83127" marR="83127"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600" dirty="0">
                          <a:solidFill>
                            <a:schemeClr val="bg1"/>
                          </a:solidFill>
                        </a:rPr>
                        <a:t>Thursday</a:t>
                      </a:r>
                    </a:p>
                  </a:txBody>
                  <a:tcPr marL="83127" marR="83127"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600" dirty="0">
                          <a:solidFill>
                            <a:schemeClr val="bg1"/>
                          </a:solidFill>
                        </a:rPr>
                        <a:t>Friday</a:t>
                      </a:r>
                    </a:p>
                  </a:txBody>
                  <a:tcPr marL="83127" marR="83127" marT="40341" marB="4034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tc>
                  <a:txBody>
                    <a:bodyPr/>
                    <a:lstStyle/>
                    <a:p>
                      <a:pPr algn="ctr"/>
                      <a:r>
                        <a:rPr lang="en-US" sz="1600" dirty="0">
                          <a:solidFill>
                            <a:schemeClr val="bg1"/>
                          </a:solidFill>
                        </a:rPr>
                        <a:t>Saturday</a:t>
                      </a:r>
                    </a:p>
                  </a:txBody>
                  <a:tcPr marL="83127" marR="83127" marT="40341" marB="40341" anchor="ctr">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1"/>
                    </a:solidFill>
                  </a:tcPr>
                </a:tc>
                <a:extLst>
                  <a:ext uri="{0D108BD9-81ED-4DB2-BD59-A6C34878D82A}">
                    <a16:rowId xmlns:a16="http://schemas.microsoft.com/office/drawing/2014/main" val="2013728442"/>
                  </a:ext>
                </a:extLst>
              </a:tr>
              <a:tr h="1002195">
                <a:tc>
                  <a:txBody>
                    <a:bodyPr/>
                    <a:lstStyle/>
                    <a:p>
                      <a:pPr algn="r"/>
                      <a:endParaRPr lang="en-US" sz="1200" dirty="0">
                        <a:solidFill>
                          <a:schemeClr val="tx1"/>
                        </a:solidFill>
                      </a:endParaRPr>
                    </a:p>
                  </a:txBody>
                  <a:tcPr marL="83127" marR="83127" marT="40341" marB="40341">
                    <a:lnL w="5715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US" sz="1200" dirty="0">
                        <a:solidFill>
                          <a:schemeClr val="tx1"/>
                        </a:solidFill>
                      </a:endParaRPr>
                    </a:p>
                  </a:txBody>
                  <a:tcPr marL="83127" marR="83127" marT="40341" marB="40341">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US" sz="1200" dirty="0">
                        <a:solidFill>
                          <a:schemeClr val="tx1"/>
                        </a:solidFill>
                      </a:endParaRPr>
                    </a:p>
                  </a:txBody>
                  <a:tcPr marL="83127" marR="83127" marT="40341" marB="40341">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US" sz="1200" dirty="0">
                        <a:solidFill>
                          <a:schemeClr val="tx1"/>
                        </a:solidFill>
                      </a:endParaRPr>
                    </a:p>
                  </a:txBody>
                  <a:tcPr marL="83127" marR="83127" marT="40341" marB="40341">
                    <a:lnL w="38100" cap="flat" cmpd="sng" algn="ctr">
                      <a:noFill/>
                      <a:prstDash val="solid"/>
                      <a:round/>
                      <a:headEnd type="none" w="med" len="med"/>
                      <a:tailEnd type="none" w="med" len="med"/>
                    </a:lnL>
                    <a:lnR w="381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endParaRPr lang="en-US" sz="1200" dirty="0">
                        <a:solidFill>
                          <a:schemeClr val="tx1"/>
                        </a:solidFill>
                      </a:endParaRPr>
                    </a:p>
                  </a:txBody>
                  <a:tcPr marL="83127" marR="83127" marT="40341" marB="40341">
                    <a:lnL w="381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a:t>
                      </a:r>
                    </a:p>
                  </a:txBody>
                  <a:tcPr marL="83127" marR="83127"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507957460"/>
                  </a:ext>
                </a:extLst>
              </a:tr>
              <a:tr h="761864">
                <a:tc>
                  <a:txBody>
                    <a:bodyPr/>
                    <a:lstStyle/>
                    <a:p>
                      <a:pPr algn="r"/>
                      <a:r>
                        <a:rPr lang="en-US" sz="1200" dirty="0">
                          <a:solidFill>
                            <a:schemeClr val="tx1"/>
                          </a:solidFill>
                        </a:rPr>
                        <a:t>2</a:t>
                      </a:r>
                    </a:p>
                    <a:p>
                      <a:pPr algn="r"/>
                      <a:endParaRPr lang="en-US" sz="1200" dirty="0">
                        <a:solidFill>
                          <a:schemeClr val="tx1"/>
                        </a:solidFill>
                      </a:endParaRPr>
                    </a:p>
                  </a:txBody>
                  <a:tcPr marL="83127" marR="83127"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3</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dirty="0">
                          <a:solidFill>
                            <a:schemeClr val="tx1"/>
                          </a:solidFill>
                        </a:rPr>
                        <a:t>TEACHER WORK DAY NO SCHOOL FOR STUDENTS</a:t>
                      </a:r>
                    </a:p>
                    <a:p>
                      <a:pPr algn="r"/>
                      <a:endParaRPr lang="en-US" sz="1200" dirty="0">
                        <a:solidFill>
                          <a:schemeClr val="tx1"/>
                        </a:solidFill>
                      </a:endParaRP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4</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5</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6</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7</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8</a:t>
                      </a:r>
                    </a:p>
                  </a:txBody>
                  <a:tcPr marL="83127" marR="83127"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60797025"/>
                  </a:ext>
                </a:extLst>
              </a:tr>
              <a:tr h="1002195">
                <a:tc>
                  <a:txBody>
                    <a:bodyPr/>
                    <a:lstStyle/>
                    <a:p>
                      <a:pPr algn="r"/>
                      <a:r>
                        <a:rPr lang="en-US" sz="1200" dirty="0">
                          <a:solidFill>
                            <a:schemeClr val="tx1"/>
                          </a:solidFill>
                        </a:rPr>
                        <a:t>9</a:t>
                      </a:r>
                    </a:p>
                  </a:txBody>
                  <a:tcPr marL="83127" marR="83127"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10</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11</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12</a:t>
                      </a:r>
                    </a:p>
                    <a:p>
                      <a:pPr marL="0" marR="0" lvl="0" indent="0" algn="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latin typeface="Aharoni" panose="02010803020104030203" pitchFamily="2" charset="-79"/>
                          <a:cs typeface="Aharoni" panose="02010803020104030203" pitchFamily="2" charset="-79"/>
                        </a:rPr>
                        <a:t>PTC/SAC/TITLE 1 Meeting 4:30 Via zoom</a:t>
                      </a:r>
                    </a:p>
                    <a:p>
                      <a:pPr algn="r"/>
                      <a:endParaRPr lang="en-US" sz="1200" dirty="0">
                        <a:solidFill>
                          <a:schemeClr val="tx1"/>
                        </a:solidFill>
                      </a:endParaRP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13</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14</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15</a:t>
                      </a:r>
                    </a:p>
                  </a:txBody>
                  <a:tcPr marL="83127" marR="83127"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872564953"/>
                  </a:ext>
                </a:extLst>
              </a:tr>
              <a:tr h="1002195">
                <a:tc>
                  <a:txBody>
                    <a:bodyPr/>
                    <a:lstStyle/>
                    <a:p>
                      <a:pPr algn="r"/>
                      <a:r>
                        <a:rPr lang="en-US" sz="1200" dirty="0">
                          <a:solidFill>
                            <a:schemeClr val="tx1"/>
                          </a:solidFill>
                        </a:rPr>
                        <a:t>16</a:t>
                      </a:r>
                    </a:p>
                  </a:txBody>
                  <a:tcPr marL="83127" marR="83127"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17</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18</a:t>
                      </a:r>
                    </a:p>
                    <a:p>
                      <a:pPr algn="r"/>
                      <a:endParaRPr lang="en-US" sz="1200" dirty="0">
                        <a:solidFill>
                          <a:schemeClr val="tx1"/>
                        </a:solidFill>
                      </a:endParaRPr>
                    </a:p>
                    <a:p>
                      <a:pPr marL="0" marR="0" lvl="0" indent="0" algn="r" defTabSz="914400" rtl="0" eaLnBrk="1" fontAlgn="auto" latinLnBrk="0" hangingPunct="1">
                        <a:lnSpc>
                          <a:spcPct val="100000"/>
                        </a:lnSpc>
                        <a:spcBef>
                          <a:spcPts val="0"/>
                        </a:spcBef>
                        <a:spcAft>
                          <a:spcPts val="0"/>
                        </a:spcAft>
                        <a:buClrTx/>
                        <a:buSzTx/>
                        <a:buFontTx/>
                        <a:buNone/>
                        <a:tabLst/>
                        <a:defRPr/>
                      </a:pPr>
                      <a:r>
                        <a:rPr lang="en-US" sz="1200" b="1" i="1" dirty="0">
                          <a:solidFill>
                            <a:srgbClr val="FF0000"/>
                          </a:solidFill>
                        </a:rPr>
                        <a:t>Students return to school</a:t>
                      </a:r>
                    </a:p>
                    <a:p>
                      <a:pPr algn="r"/>
                      <a:endParaRPr lang="en-US" sz="1200" dirty="0">
                        <a:solidFill>
                          <a:schemeClr val="tx1"/>
                        </a:solidFill>
                      </a:endParaRP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19</a:t>
                      </a:r>
                    </a:p>
                    <a:p>
                      <a:pPr algn="r"/>
                      <a:endParaRPr lang="en-US" sz="1200" dirty="0">
                        <a:solidFill>
                          <a:schemeClr val="tx1"/>
                        </a:solidFill>
                      </a:endParaRPr>
                    </a:p>
                    <a:p>
                      <a:pPr algn="r"/>
                      <a:r>
                        <a:rPr lang="en-US" sz="1200" dirty="0">
                          <a:solidFill>
                            <a:schemeClr val="tx1"/>
                          </a:solidFill>
                        </a:rPr>
                        <a:t>Student Lead Day</a:t>
                      </a:r>
                    </a:p>
                    <a:p>
                      <a:pPr algn="r"/>
                      <a:endParaRPr lang="en-US" sz="1200" dirty="0">
                        <a:solidFill>
                          <a:schemeClr val="tx1"/>
                        </a:solidFill>
                      </a:endParaRP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20</a:t>
                      </a:r>
                    </a:p>
                    <a:p>
                      <a:pPr algn="r"/>
                      <a:endParaRPr lang="en-US" sz="1200" dirty="0">
                        <a:solidFill>
                          <a:schemeClr val="tx1"/>
                        </a:solidFill>
                      </a:endParaRPr>
                    </a:p>
                    <a:p>
                      <a:pPr algn="r"/>
                      <a:r>
                        <a:rPr lang="en-US" sz="1200" b="1" i="1" dirty="0">
                          <a:solidFill>
                            <a:schemeClr val="tx1"/>
                          </a:solidFill>
                        </a:rPr>
                        <a:t>Digital Report Cards</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21</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22</a:t>
                      </a:r>
                    </a:p>
                  </a:txBody>
                  <a:tcPr marL="83127" marR="83127"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62783430"/>
                  </a:ext>
                </a:extLst>
              </a:tr>
              <a:tr h="1002195">
                <a:tc>
                  <a:txBody>
                    <a:bodyPr/>
                    <a:lstStyle/>
                    <a:p>
                      <a:pPr algn="l"/>
                      <a:r>
                        <a:rPr lang="en-US" sz="1200" dirty="0">
                          <a:solidFill>
                            <a:schemeClr val="tx1"/>
                          </a:solidFill>
                        </a:rPr>
                        <a:t>23 </a:t>
                      </a:r>
                    </a:p>
                    <a:p>
                      <a:pPr algn="l"/>
                      <a:endParaRPr lang="en-US" sz="1200" dirty="0">
                        <a:solidFill>
                          <a:schemeClr val="tx1"/>
                        </a:solidFill>
                      </a:endParaRPr>
                    </a:p>
                    <a:p>
                      <a:pPr algn="l"/>
                      <a:endParaRPr lang="en-US" sz="1200" dirty="0">
                        <a:solidFill>
                          <a:schemeClr val="tx1"/>
                        </a:solidFill>
                      </a:endParaRPr>
                    </a:p>
                    <a:p>
                      <a:pPr algn="r"/>
                      <a:r>
                        <a:rPr lang="en-US" sz="1200" dirty="0">
                          <a:solidFill>
                            <a:schemeClr val="tx1"/>
                          </a:solidFill>
                        </a:rPr>
                        <a:t>30</a:t>
                      </a:r>
                    </a:p>
                  </a:txBody>
                  <a:tcPr marL="83127" marR="83127" marT="40341" marB="40341">
                    <a:lnL w="571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24</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25</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26</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27</a:t>
                      </a: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28</a:t>
                      </a:r>
                    </a:p>
                    <a:p>
                      <a:r>
                        <a:rPr lang="en-US" sz="1200" b="1" dirty="0"/>
                        <a:t>National</a:t>
                      </a:r>
                    </a:p>
                    <a:p>
                      <a:r>
                        <a:rPr lang="en-US" sz="1200" b="1" dirty="0"/>
                        <a:t>School </a:t>
                      </a:r>
                    </a:p>
                    <a:p>
                      <a:r>
                        <a:rPr lang="en-US" sz="1200" b="1" dirty="0"/>
                        <a:t>Choice</a:t>
                      </a:r>
                    </a:p>
                    <a:p>
                      <a:r>
                        <a:rPr lang="en-US" sz="1200" b="1" dirty="0"/>
                        <a:t>PEP RALLY SCHOOL WIDE</a:t>
                      </a:r>
                    </a:p>
                    <a:p>
                      <a:pPr algn="r"/>
                      <a:endParaRPr lang="en-US" sz="1200" dirty="0">
                        <a:solidFill>
                          <a:schemeClr val="tx1"/>
                        </a:solidFill>
                      </a:endParaRPr>
                    </a:p>
                  </a:txBody>
                  <a:tcPr marL="83127" marR="83127" marT="40341" marB="4034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tc>
                  <a:txBody>
                    <a:bodyPr/>
                    <a:lstStyle/>
                    <a:p>
                      <a:pPr algn="r"/>
                      <a:r>
                        <a:rPr lang="en-US" sz="1200" dirty="0">
                          <a:solidFill>
                            <a:schemeClr val="tx1"/>
                          </a:solidFill>
                        </a:rPr>
                        <a:t>29</a:t>
                      </a:r>
                    </a:p>
                  </a:txBody>
                  <a:tcPr marL="83127" marR="83127" marT="40341" marB="40341">
                    <a:lnL w="1270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240305774"/>
                  </a:ext>
                </a:extLst>
              </a:tr>
            </a:tbl>
          </a:graphicData>
        </a:graphic>
      </p:graphicFrame>
      <p:pic>
        <p:nvPicPr>
          <p:cNvPr id="5" name="Picture 4" descr="A picture containing object&#10;&#10;Description generated with very high confidence">
            <a:extLst>
              <a:ext uri="{FF2B5EF4-FFF2-40B4-BE49-F238E27FC236}">
                <a16:creationId xmlns:a16="http://schemas.microsoft.com/office/drawing/2014/main" id="{F5DFC7F6-C1CD-4F59-BE04-11CA2878C94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07303" y="213960"/>
            <a:ext cx="3996308" cy="858115"/>
          </a:xfrm>
          <a:prstGeom prst="rect">
            <a:avLst/>
          </a:prstGeom>
        </p:spPr>
      </p:pic>
      <p:cxnSp>
        <p:nvCxnSpPr>
          <p:cNvPr id="7" name="Straight Connector 6">
            <a:extLst>
              <a:ext uri="{FF2B5EF4-FFF2-40B4-BE49-F238E27FC236}">
                <a16:creationId xmlns:a16="http://schemas.microsoft.com/office/drawing/2014/main" id="{C247F50B-7436-49E4-A8C8-3BEAAA61C58D}"/>
              </a:ext>
            </a:extLst>
          </p:cNvPr>
          <p:cNvCxnSpPr>
            <a:cxnSpLocks/>
          </p:cNvCxnSpPr>
          <p:nvPr/>
        </p:nvCxnSpPr>
        <p:spPr>
          <a:xfrm flipV="1">
            <a:off x="98886" y="5881505"/>
            <a:ext cx="851135" cy="75402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4E4E421A-134C-7C48-A2B7-10BFB34EC0ED}"/>
              </a:ext>
            </a:extLst>
          </p:cNvPr>
          <p:cNvPicPr>
            <a:picLocks noChangeAspect="1"/>
          </p:cNvPicPr>
          <p:nvPr/>
        </p:nvPicPr>
        <p:blipFill>
          <a:blip r:embed="rId4" cstate="print"/>
          <a:stretch>
            <a:fillRect/>
          </a:stretch>
        </p:blipFill>
        <p:spPr>
          <a:xfrm>
            <a:off x="282880" y="213961"/>
            <a:ext cx="1825521" cy="1036580"/>
          </a:xfrm>
          <a:prstGeom prst="rect">
            <a:avLst/>
          </a:prstGeom>
        </p:spPr>
      </p:pic>
      <p:pic>
        <p:nvPicPr>
          <p:cNvPr id="6" name="Picture 5">
            <a:extLst>
              <a:ext uri="{FF2B5EF4-FFF2-40B4-BE49-F238E27FC236}">
                <a16:creationId xmlns:a16="http://schemas.microsoft.com/office/drawing/2014/main" id="{4EB89143-71E2-4D4D-840F-BD9F0C1423BC}"/>
              </a:ext>
            </a:extLst>
          </p:cNvPr>
          <p:cNvPicPr>
            <a:picLocks noChangeAspect="1"/>
          </p:cNvPicPr>
          <p:nvPr/>
        </p:nvPicPr>
        <p:blipFill>
          <a:blip r:embed="rId5" cstate="print"/>
          <a:stretch>
            <a:fillRect/>
          </a:stretch>
        </p:blipFill>
        <p:spPr>
          <a:xfrm>
            <a:off x="7397912" y="213961"/>
            <a:ext cx="1188329" cy="1036580"/>
          </a:xfrm>
          <a:prstGeom prst="rect">
            <a:avLst/>
          </a:prstGeom>
        </p:spPr>
      </p:pic>
      <p:pic>
        <p:nvPicPr>
          <p:cNvPr id="10" name="Picture 9" descr="A close up of a sign&#10;&#10;Description automatically generated">
            <a:extLst>
              <a:ext uri="{FF2B5EF4-FFF2-40B4-BE49-F238E27FC236}">
                <a16:creationId xmlns:a16="http://schemas.microsoft.com/office/drawing/2014/main" id="{391FFF0F-F3F2-354A-ADD7-26579BD49767}"/>
              </a:ext>
            </a:extLst>
          </p:cNvPr>
          <p:cNvPicPr>
            <a:picLocks noChangeAspect="1"/>
          </p:cNvPicPr>
          <p:nvPr/>
        </p:nvPicPr>
        <p:blipFill>
          <a:blip r:embed="rId6" cstate="print">
            <a:extLst>
              <a:ext uri="{BEBA8EAE-BF5A-486C-A8C5-ECC9F3942E4B}">
                <a14:imgProps xmlns:a14="http://schemas.microsoft.com/office/drawing/2010/main">
                  <a14:imgLayer r:embed="rId7">
                    <a14:imgEffect>
                      <a14:backgroundRemoval t="7618" b="92058" l="9736" r="89655">
                        <a14:foregroundMark x1="11968" y1="7618" x2="11968" y2="7618"/>
                        <a14:foregroundMark x1="13590" y1="10859" x2="13590" y2="10859"/>
                        <a14:foregroundMark x1="17850" y1="10373" x2="17850" y2="10373"/>
                        <a14:foregroundMark x1="27181" y1="11345" x2="27181" y2="11345"/>
                        <a14:foregroundMark x1="32252" y1="10859" x2="32252" y2="10859"/>
                        <a14:foregroundMark x1="22110" y1="10211" x2="22110" y2="10211"/>
                        <a14:foregroundMark x1="40568" y1="10211" x2="40568" y2="10211"/>
                        <a14:foregroundMark x1="48276" y1="10535" x2="48276" y2="10535"/>
                        <a14:foregroundMark x1="56389" y1="10373" x2="56389" y2="10373"/>
                        <a14:foregroundMark x1="67140" y1="10859" x2="67140" y2="10859"/>
                        <a14:foregroundMark x1="74442" y1="11669" x2="74442" y2="11669"/>
                        <a14:foregroundMark x1="78093" y1="15397" x2="78093" y2="15397"/>
                        <a14:foregroundMark x1="81947" y1="19611" x2="81947" y2="19611"/>
                        <a14:foregroundMark x1="86613" y1="22042" x2="86613" y2="22042"/>
                        <a14:foregroundMark x1="87221" y1="27715" x2="87221" y2="27715"/>
                        <a14:foregroundMark x1="86815" y1="33387" x2="86815" y2="33387"/>
                        <a14:foregroundMark x1="86613" y1="40032" x2="86613" y2="40032"/>
                        <a14:foregroundMark x1="85193" y1="43760" x2="85193" y2="43760"/>
                        <a14:foregroundMark x1="79716" y1="46353" x2="79716" y2="46353"/>
                        <a14:foregroundMark x1="80122" y1="50567" x2="80122" y2="50567"/>
                        <a14:foregroundMark x1="85801" y1="54943" x2="85801" y2="54943"/>
                        <a14:foregroundMark x1="86815" y1="58833" x2="86815" y2="58833"/>
                        <a14:foregroundMark x1="86004" y1="67423" x2="86004" y2="67423"/>
                        <a14:foregroundMark x1="87627" y1="76337" x2="87627" y2="76337"/>
                        <a14:foregroundMark x1="84178" y1="80065" x2="84178" y2="80065"/>
                        <a14:foregroundMark x1="77282" y1="84927" x2="77282" y2="84927"/>
                        <a14:foregroundMark x1="73225" y1="88006" x2="73225" y2="88006"/>
                        <a14:foregroundMark x1="69371" y1="89465" x2="69371" y2="89465"/>
                        <a14:foregroundMark x1="47059" y1="92058" x2="47059" y2="92058"/>
                        <a14:foregroundMark x1="46045" y1="89789" x2="46045" y2="89789"/>
                        <a14:foregroundMark x1="53753" y1="89303" x2="53753" y2="89303"/>
                        <a14:foregroundMark x1="61866" y1="90600" x2="61866" y2="90600"/>
                        <a14:foregroundMark x1="43205" y1="90113" x2="43205" y2="90113"/>
                        <a14:foregroundMark x1="33469" y1="89789" x2="33469" y2="89789"/>
                        <a14:foregroundMark x1="28803" y1="89951" x2="28803" y2="89951"/>
                        <a14:foregroundMark x1="23327" y1="90113" x2="23327" y2="90113"/>
                        <a14:foregroundMark x1="14807" y1="89951" x2="14807" y2="89951"/>
                        <a14:foregroundMark x1="10953" y1="88817" x2="10953" y2="88817"/>
                        <a14:foregroundMark x1="10953" y1="84603" x2="10953" y2="84603"/>
                        <a14:foregroundMark x1="11765" y1="79254" x2="11765" y2="79254"/>
                        <a14:foregroundMark x1="12779" y1="77472" x2="12779" y2="77472"/>
                        <a14:foregroundMark x1="17039" y1="76499" x2="17039" y2="76499"/>
                        <a14:foregroundMark x1="18053" y1="68395" x2="18053" y2="68395"/>
                        <a14:foregroundMark x1="18661" y1="74878" x2="18661" y2="74878"/>
                        <a14:foregroundMark x1="18053" y1="62399" x2="18053" y2="62399"/>
                        <a14:foregroundMark x1="17850" y1="57536" x2="17850" y2="57536"/>
                        <a14:foregroundMark x1="17444" y1="50891" x2="17444" y2="50891"/>
                        <a14:foregroundMark x1="17241" y1="43922" x2="17241" y2="43922"/>
                        <a14:foregroundMark x1="17241" y1="38412" x2="17241" y2="38412"/>
                        <a14:foregroundMark x1="18053" y1="46840" x2="18053" y2="46840"/>
                        <a14:foregroundMark x1="18864" y1="36467" x2="18864" y2="36467"/>
                        <a14:foregroundMark x1="17444" y1="29011" x2="17444" y2="29011"/>
                        <a14:foregroundMark x1="18053" y1="31929" x2="18053" y2="31929"/>
                        <a14:foregroundMark x1="17444" y1="25284" x2="17444" y2="25284"/>
                        <a14:foregroundMark x1="15822" y1="22853" x2="15822" y2="22853"/>
                        <a14:foregroundMark x1="11968" y1="22042" x2="11968" y2="22042"/>
                        <a14:foregroundMark x1="38945" y1="24149" x2="38945" y2="24149"/>
                        <a14:foregroundMark x1="39351" y1="28201" x2="39351" y2="28201"/>
                        <a14:foregroundMark x1="39148" y1="37277" x2="39148" y2="37277"/>
                        <a14:foregroundMark x1="42191" y1="38250" x2="42191" y2="38250"/>
                        <a14:foregroundMark x1="40771" y1="41653" x2="40771" y2="41653"/>
                        <a14:foregroundMark x1="39757" y1="34522" x2="39757" y2="34522"/>
                        <a14:foregroundMark x1="39148" y1="31442" x2="39148" y2="31442"/>
                        <a14:foregroundMark x1="41379" y1="23177" x2="41379" y2="23177"/>
                        <a14:foregroundMark x1="47667" y1="22853" x2="47667" y2="22853"/>
                        <a14:foregroundMark x1="55375" y1="23501" x2="55375" y2="23501"/>
                        <a14:foregroundMark x1="60649" y1="23987" x2="60649" y2="23987"/>
                        <a14:foregroundMark x1="64097" y1="26418" x2="64097" y2="26418"/>
                        <a14:foregroundMark x1="66531" y1="29173" x2="66531" y2="29173"/>
                        <a14:foregroundMark x1="65517" y1="33549" x2="65517" y2="34198"/>
                        <a14:foregroundMark x1="64909" y1="39384" x2="64909" y2="39384"/>
                        <a14:foregroundMark x1="61663" y1="41491" x2="61663" y2="41491"/>
                        <a14:foregroundMark x1="57201" y1="42788" x2="49493" y2="43274"/>
                        <a14:foregroundMark x1="41582" y1="57212" x2="41582" y2="57212"/>
                        <a14:foregroundMark x1="42191" y1="54619" x2="53347" y2="54619"/>
                        <a14:foregroundMark x1="57606" y1="55105" x2="62475" y2="56564"/>
                        <a14:foregroundMark x1="65314" y1="59319" x2="64909" y2="71313"/>
                        <a14:foregroundMark x1="64909" y1="73744" x2="54970" y2="76823"/>
                        <a14:foregroundMark x1="54970" y1="76823" x2="44625" y2="76823"/>
                        <a14:foregroundMark x1="44625" y1="76823" x2="39148" y2="69368"/>
                        <a14:foregroundMark x1="39148" y1="69368" x2="39959" y2="61102"/>
                        <a14:foregroundMark x1="39959" y1="61102" x2="43611" y2="55267"/>
                        <a14:foregroundMark x1="27586" y1="16370" x2="24544" y2="18476"/>
                        <a14:foregroundMark x1="24138" y1="22690" x2="32657" y2="23339"/>
                        <a14:foregroundMark x1="32860" y1="30146" x2="32252" y2="34198"/>
                        <a14:foregroundMark x1="25963" y1="38250" x2="31846" y2="41977"/>
                        <a14:foregroundMark x1="24138" y1="45381" x2="33063" y2="49271"/>
                        <a14:foregroundMark x1="33063" y1="49271" x2="32657" y2="45867"/>
                        <a14:foregroundMark x1="26369" y1="52512" x2="27586" y2="53485"/>
                        <a14:foregroundMark x1="24341" y1="56564" x2="29615" y2="52674"/>
                        <a14:foregroundMark x1="28803" y1="60130" x2="28803" y2="62723"/>
                        <a14:foregroundMark x1="27383" y1="60292" x2="31034" y2="60292"/>
                        <a14:foregroundMark x1="31440" y1="64344" x2="25761" y2="64344"/>
                        <a14:foregroundMark x1="23732" y1="68720" x2="31440" y2="69044"/>
                        <a14:foregroundMark x1="32860" y1="72771" x2="31846" y2="76337"/>
                        <a14:foregroundMark x1="24341" y1="80551" x2="30629" y2="81686"/>
                      </a14:backgroundRemoval>
                    </a14:imgEffect>
                  </a14:imgLayer>
                </a14:imgProps>
              </a:ext>
              <a:ext uri="{28A0092B-C50C-407E-A947-70E740481C1C}">
                <a14:useLocalDpi xmlns:a14="http://schemas.microsoft.com/office/drawing/2010/main" val="0"/>
              </a:ext>
            </a:extLst>
          </a:blip>
          <a:stretch>
            <a:fillRect/>
          </a:stretch>
        </p:blipFill>
        <p:spPr>
          <a:xfrm>
            <a:off x="7639291" y="316500"/>
            <a:ext cx="403655" cy="490324"/>
          </a:xfrm>
          <a:prstGeom prst="rect">
            <a:avLst/>
          </a:prstGeom>
        </p:spPr>
      </p:pic>
      <p:sp>
        <p:nvSpPr>
          <p:cNvPr id="11" name="TextBox 10">
            <a:extLst>
              <a:ext uri="{FF2B5EF4-FFF2-40B4-BE49-F238E27FC236}">
                <a16:creationId xmlns:a16="http://schemas.microsoft.com/office/drawing/2014/main" id="{01C3C77A-F3D2-B540-8987-B174A756F326}"/>
              </a:ext>
            </a:extLst>
          </p:cNvPr>
          <p:cNvSpPr txBox="1"/>
          <p:nvPr/>
        </p:nvSpPr>
        <p:spPr>
          <a:xfrm>
            <a:off x="2699625" y="1540819"/>
            <a:ext cx="3546062" cy="944634"/>
          </a:xfrm>
          <a:prstGeom prst="rect">
            <a:avLst/>
          </a:prstGeom>
          <a:noFill/>
        </p:spPr>
        <p:txBody>
          <a:bodyPr wrap="square" lIns="82058" tIns="41029" rIns="82058" bIns="41029" rtlCol="0">
            <a:spAutoFit/>
          </a:bodyPr>
          <a:lstStyle/>
          <a:p>
            <a:pPr algn="ctr"/>
            <a:r>
              <a:rPr lang="en-US" sz="700" u="sng" dirty="0">
                <a:latin typeface="Arial" panose="020B0604020202020204" pitchFamily="34" charset="0"/>
                <a:cs typeface="Arial" panose="020B0604020202020204" pitchFamily="34" charset="0"/>
              </a:rPr>
              <a:t>Our Mission Statement</a:t>
            </a:r>
          </a:p>
          <a:p>
            <a:pPr algn="ctr"/>
            <a:r>
              <a:rPr lang="en-US" sz="700" dirty="0">
                <a:latin typeface="Arial" panose="020B0604020202020204" pitchFamily="34" charset="0"/>
                <a:cs typeface="Arial" panose="020B0604020202020204" pitchFamily="34" charset="0"/>
              </a:rPr>
              <a:t>BridgePrep Academy believes every child learns best in a safe, nurturing and stimulating environment where high academic expectations, self-esteem, good character and an appreciation for the arts are promoted. BridgePrep Academy’s mission is to provide a challenging academic curriculum that will encompass an enriched Spanish language program, technology and experiences that will enable students to develop in all areas. BridgePrep Academy’s goal is to educate well rounded individuals and enable students to reach their maximum potential.</a:t>
            </a:r>
          </a:p>
        </p:txBody>
      </p:sp>
      <p:sp>
        <p:nvSpPr>
          <p:cNvPr id="12" name="TextBox 11">
            <a:extLst>
              <a:ext uri="{FF2B5EF4-FFF2-40B4-BE49-F238E27FC236}">
                <a16:creationId xmlns:a16="http://schemas.microsoft.com/office/drawing/2014/main" id="{FB910B4E-05AE-754E-BF1B-33580A6190AB}"/>
              </a:ext>
            </a:extLst>
          </p:cNvPr>
          <p:cNvSpPr txBox="1"/>
          <p:nvPr/>
        </p:nvSpPr>
        <p:spPr>
          <a:xfrm>
            <a:off x="158607" y="1653245"/>
            <a:ext cx="2364005" cy="867690"/>
          </a:xfrm>
          <a:prstGeom prst="rect">
            <a:avLst/>
          </a:prstGeom>
          <a:noFill/>
        </p:spPr>
        <p:txBody>
          <a:bodyPr wrap="square" lIns="82058" tIns="41029" rIns="82058" bIns="41029" rtlCol="0" anchor="t">
            <a:spAutoFit/>
          </a:bodyPr>
          <a:lstStyle/>
          <a:p>
            <a:pPr algn="ctr"/>
            <a:r>
              <a:rPr lang="en-US" sz="1000" dirty="0">
                <a:latin typeface="Arial"/>
                <a:cs typeface="Arial"/>
              </a:rPr>
              <a:t>2418 W. Swann Ave.</a:t>
            </a:r>
            <a:endParaRPr lang="en-US" dirty="0"/>
          </a:p>
          <a:p>
            <a:pPr algn="ctr"/>
            <a:r>
              <a:rPr lang="en-US" sz="1000" dirty="0">
                <a:latin typeface="Arial"/>
                <a:cs typeface="Arial"/>
              </a:rPr>
              <a:t>Tampa, FL 33609</a:t>
            </a:r>
            <a:endParaRPr lang="en-US" sz="1000" dirty="0">
              <a:latin typeface="Arial" panose="020B0604020202020204" pitchFamily="34" charset="0"/>
              <a:cs typeface="Arial" panose="020B0604020202020204" pitchFamily="34" charset="0"/>
            </a:endParaRPr>
          </a:p>
          <a:p>
            <a:pPr algn="ctr"/>
            <a:r>
              <a:rPr lang="en-US" sz="1000" dirty="0">
                <a:latin typeface="Arial"/>
                <a:cs typeface="Arial"/>
                <a:hlinkClick r:id="rId8"/>
              </a:rPr>
              <a:t>www.BridgePrepTampa.com</a:t>
            </a:r>
            <a:endParaRPr lang="en-US" sz="1000" dirty="0">
              <a:latin typeface="Arial"/>
              <a:cs typeface="Arial"/>
            </a:endParaRPr>
          </a:p>
          <a:p>
            <a:pPr algn="ctr"/>
            <a:r>
              <a:rPr lang="en-US" sz="1000" dirty="0">
                <a:latin typeface="Arial"/>
                <a:cs typeface="Arial"/>
              </a:rPr>
              <a:t>Facebook: @</a:t>
            </a:r>
            <a:r>
              <a:rPr lang="en-US" sz="1000" dirty="0" err="1">
                <a:latin typeface="Arial"/>
                <a:cs typeface="Arial"/>
              </a:rPr>
              <a:t>BridgePrepTampa</a:t>
            </a:r>
            <a:endParaRPr lang="en-US" sz="1000" dirty="0">
              <a:latin typeface="Arial" panose="020B0604020202020204" pitchFamily="34" charset="0"/>
              <a:cs typeface="Arial" panose="020B0604020202020204" pitchFamily="34" charset="0"/>
            </a:endParaRPr>
          </a:p>
          <a:p>
            <a:pPr algn="ctr"/>
            <a:r>
              <a:rPr lang="en-US" sz="1000" dirty="0">
                <a:latin typeface="Arial"/>
                <a:cs typeface="Arial"/>
              </a:rPr>
              <a:t>Instagram: @</a:t>
            </a:r>
            <a:r>
              <a:rPr lang="en-US" sz="1000" dirty="0" err="1">
                <a:latin typeface="Arial"/>
                <a:cs typeface="Arial"/>
              </a:rPr>
              <a:t>bridgeprep_tampa</a:t>
            </a:r>
            <a:endParaRPr lang="en-US" sz="1000" dirty="0">
              <a:latin typeface="Arial"/>
              <a:cs typeface="Arial"/>
            </a:endParaRPr>
          </a:p>
        </p:txBody>
      </p:sp>
      <p:sp>
        <p:nvSpPr>
          <p:cNvPr id="14" name="TextBox 13">
            <a:extLst>
              <a:ext uri="{FF2B5EF4-FFF2-40B4-BE49-F238E27FC236}">
                <a16:creationId xmlns:a16="http://schemas.microsoft.com/office/drawing/2014/main" id="{E97254D4-D1FD-2B4A-9A39-9B9EAF3F39A9}"/>
              </a:ext>
            </a:extLst>
          </p:cNvPr>
          <p:cNvSpPr txBox="1"/>
          <p:nvPr/>
        </p:nvSpPr>
        <p:spPr>
          <a:xfrm>
            <a:off x="3020793" y="1019743"/>
            <a:ext cx="3169326" cy="359858"/>
          </a:xfrm>
          <a:prstGeom prst="rect">
            <a:avLst/>
          </a:prstGeom>
          <a:solidFill>
            <a:srgbClr val="73FEFF"/>
          </a:solidFill>
          <a:ln>
            <a:solidFill>
              <a:schemeClr val="tx1"/>
            </a:solidFill>
          </a:ln>
        </p:spPr>
        <p:txBody>
          <a:bodyPr wrap="square" lIns="82058" tIns="41029" rIns="82058" bIns="41029" rtlCol="0">
            <a:spAutoFit/>
          </a:bodyPr>
          <a:lstStyle/>
          <a:p>
            <a:pPr algn="ctr"/>
            <a:r>
              <a:rPr lang="en-US" dirty="0"/>
              <a:t>BridgePrep Academy of Tampa</a:t>
            </a:r>
          </a:p>
        </p:txBody>
      </p:sp>
      <p:cxnSp>
        <p:nvCxnSpPr>
          <p:cNvPr id="15" name="Straight Connector 14">
            <a:extLst>
              <a:ext uri="{FF2B5EF4-FFF2-40B4-BE49-F238E27FC236}">
                <a16:creationId xmlns:a16="http://schemas.microsoft.com/office/drawing/2014/main" id="{F69BE078-4AE5-D443-81C6-88DE849E8673}"/>
              </a:ext>
            </a:extLst>
          </p:cNvPr>
          <p:cNvCxnSpPr>
            <a:cxnSpLocks/>
          </p:cNvCxnSpPr>
          <p:nvPr/>
        </p:nvCxnSpPr>
        <p:spPr>
          <a:xfrm>
            <a:off x="2607303" y="1597821"/>
            <a:ext cx="0" cy="950486"/>
          </a:xfrm>
          <a:prstGeom prst="line">
            <a:avLst/>
          </a:prstGeom>
          <a:ln w="28575">
            <a:solidFill>
              <a:schemeClr val="tx1"/>
            </a:solidFill>
            <a:prstDash val="dash"/>
          </a:ln>
        </p:spPr>
        <p:style>
          <a:lnRef idx="1">
            <a:schemeClr val="accent1"/>
          </a:lnRef>
          <a:fillRef idx="0">
            <a:schemeClr val="accent1"/>
          </a:fillRef>
          <a:effectRef idx="0">
            <a:schemeClr val="accent1"/>
          </a:effectRef>
          <a:fontRef idx="minor">
            <a:schemeClr val="tx1"/>
          </a:fontRef>
        </p:style>
      </p:cxnSp>
      <p:grpSp>
        <p:nvGrpSpPr>
          <p:cNvPr id="2" name="Group 20">
            <a:extLst>
              <a:ext uri="{FF2B5EF4-FFF2-40B4-BE49-F238E27FC236}">
                <a16:creationId xmlns:a16="http://schemas.microsoft.com/office/drawing/2014/main" id="{A9C30C4E-A5CA-2E4B-ABF2-F03CBDA1EA12}"/>
              </a:ext>
            </a:extLst>
          </p:cNvPr>
          <p:cNvGrpSpPr/>
          <p:nvPr/>
        </p:nvGrpSpPr>
        <p:grpSpPr>
          <a:xfrm>
            <a:off x="6507392" y="1597821"/>
            <a:ext cx="2567795" cy="980251"/>
            <a:chOff x="873608" y="4649032"/>
            <a:chExt cx="7744629" cy="1123190"/>
          </a:xfrm>
        </p:grpSpPr>
        <p:sp>
          <p:nvSpPr>
            <p:cNvPr id="22" name="Rectangle 21">
              <a:extLst>
                <a:ext uri="{FF2B5EF4-FFF2-40B4-BE49-F238E27FC236}">
                  <a16:creationId xmlns:a16="http://schemas.microsoft.com/office/drawing/2014/main" id="{066424D2-2D35-9943-881C-AAC9A8D39C0A}"/>
                </a:ext>
              </a:extLst>
            </p:cNvPr>
            <p:cNvSpPr/>
            <p:nvPr/>
          </p:nvSpPr>
          <p:spPr>
            <a:xfrm>
              <a:off x="873608" y="4649032"/>
              <a:ext cx="7744629" cy="418213"/>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b="1" dirty="0">
                  <a:solidFill>
                    <a:srgbClr val="FF0000"/>
                  </a:solidFill>
                  <a:latin typeface="DJ Chunky" panose="00000400000000000000" pitchFamily="2" charset="0"/>
                </a:rPr>
                <a:t>Winter Break – No School – Dec. </a:t>
              </a:r>
              <a:r>
                <a:rPr lang="en-US" sz="1000" b="1" dirty="0" smtClean="0">
                  <a:solidFill>
                    <a:srgbClr val="FF0000"/>
                  </a:solidFill>
                  <a:latin typeface="DJ Chunky" panose="00000400000000000000" pitchFamily="2" charset="0"/>
                </a:rPr>
                <a:t>20,2021 through </a:t>
              </a:r>
              <a:r>
                <a:rPr lang="en-US" sz="1000" b="1" dirty="0">
                  <a:solidFill>
                    <a:srgbClr val="FF0000"/>
                  </a:solidFill>
                  <a:latin typeface="DJ Chunky" panose="00000400000000000000" pitchFamily="2" charset="0"/>
                </a:rPr>
                <a:t>Jan. 3, 2022</a:t>
              </a:r>
            </a:p>
          </p:txBody>
        </p:sp>
        <p:sp>
          <p:nvSpPr>
            <p:cNvPr id="23" name="Rectangle 22">
              <a:extLst>
                <a:ext uri="{FF2B5EF4-FFF2-40B4-BE49-F238E27FC236}">
                  <a16:creationId xmlns:a16="http://schemas.microsoft.com/office/drawing/2014/main" id="{9854D1AF-1F29-E44D-9948-3A887D0322E4}"/>
                </a:ext>
              </a:extLst>
            </p:cNvPr>
            <p:cNvSpPr/>
            <p:nvPr/>
          </p:nvSpPr>
          <p:spPr>
            <a:xfrm>
              <a:off x="873608" y="5486470"/>
              <a:ext cx="7744629" cy="285752"/>
            </a:xfrm>
            <a:prstGeom prst="rect">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b="1" dirty="0">
                  <a:solidFill>
                    <a:srgbClr val="FF0000"/>
                  </a:solidFill>
                  <a:latin typeface="DJ Chunky" panose="00000400000000000000" pitchFamily="2" charset="0"/>
                </a:rPr>
                <a:t>See you back on January 4, 2022</a:t>
              </a:r>
            </a:p>
          </p:txBody>
        </p:sp>
        <p:sp>
          <p:nvSpPr>
            <p:cNvPr id="24" name="WordArt 12">
              <a:extLst>
                <a:ext uri="{FF2B5EF4-FFF2-40B4-BE49-F238E27FC236}">
                  <a16:creationId xmlns:a16="http://schemas.microsoft.com/office/drawing/2014/main" id="{E873C77E-7B7A-5049-9B6F-D31F4E2BEC36}"/>
                </a:ext>
              </a:extLst>
            </p:cNvPr>
            <p:cNvSpPr>
              <a:spLocks noChangeArrowheads="1" noChangeShapeType="1" noTextEdit="1"/>
            </p:cNvSpPr>
            <p:nvPr/>
          </p:nvSpPr>
          <p:spPr bwMode="auto">
            <a:xfrm>
              <a:off x="2665635" y="5042487"/>
              <a:ext cx="4003167" cy="413061"/>
            </a:xfrm>
            <a:prstGeom prst="rect">
              <a:avLst/>
            </a:prstGeom>
          </p:spPr>
          <p:txBody>
            <a:bodyPr wrap="none" fromWordArt="1">
              <a:prstTxWarp prst="textPlain">
                <a:avLst>
                  <a:gd name="adj" fmla="val 50000"/>
                </a:avLst>
              </a:prstTxWarp>
            </a:bodyPr>
            <a:lstStyle/>
            <a:p>
              <a:pPr algn="ctr" rtl="0">
                <a:buNone/>
              </a:pPr>
              <a:r>
                <a:rPr lang="en-US" sz="3200" b="1" kern="10" dirty="0">
                  <a:ln w="18034">
                    <a:solidFill>
                      <a:srgbClr val="C0504D"/>
                    </a:solidFill>
                    <a:round/>
                    <a:headEnd/>
                    <a:tailEnd/>
                  </a:ln>
                  <a:solidFill>
                    <a:srgbClr val="FF0000"/>
                  </a:solidFill>
                  <a:effectLst>
                    <a:outerShdw dist="17961" dir="8100000" algn="ctr" rotWithShape="0">
                      <a:srgbClr val="A5A5A5">
                        <a:alpha val="74998"/>
                      </a:srgbClr>
                    </a:outerShdw>
                  </a:effectLst>
                  <a:latin typeface="DJ Chunky"/>
                </a:rPr>
                <a:t>Winter Break</a:t>
              </a:r>
            </a:p>
          </p:txBody>
        </p:sp>
      </p:grpSp>
      <p:pic>
        <p:nvPicPr>
          <p:cNvPr id="25" name="Picture 8" descr="Image result for happy new year clipart">
            <a:extLst>
              <a:ext uri="{FF2B5EF4-FFF2-40B4-BE49-F238E27FC236}">
                <a16:creationId xmlns:a16="http://schemas.microsoft.com/office/drawing/2014/main" id="{8C5C5C94-9116-BB49-B404-C51D14C98BE2}"/>
              </a:ext>
            </a:extLst>
          </p:cNvPr>
          <p:cNvPicPr>
            <a:picLocks noChangeAspect="1" noChangeArrowheads="1"/>
          </p:cNvPicPr>
          <p:nvPr/>
        </p:nvPicPr>
        <p:blipFill>
          <a:blip r:embed="rId9" cstate="print"/>
          <a:srcRect/>
          <a:stretch>
            <a:fillRect/>
          </a:stretch>
        </p:blipFill>
        <p:spPr bwMode="auto">
          <a:xfrm>
            <a:off x="-2046722" y="3311252"/>
            <a:ext cx="847428" cy="822504"/>
          </a:xfrm>
          <a:prstGeom prst="rect">
            <a:avLst/>
          </a:prstGeom>
          <a:noFill/>
        </p:spPr>
      </p:pic>
      <p:sp>
        <p:nvSpPr>
          <p:cNvPr id="41" name="TextBox 26">
            <a:extLst>
              <a:ext uri="{FF2B5EF4-FFF2-40B4-BE49-F238E27FC236}">
                <a16:creationId xmlns:a16="http://schemas.microsoft.com/office/drawing/2014/main" id="{0C16FC77-D6CF-1A48-95E9-04E07CB54185}"/>
              </a:ext>
            </a:extLst>
          </p:cNvPr>
          <p:cNvSpPr txBox="1"/>
          <p:nvPr/>
        </p:nvSpPr>
        <p:spPr>
          <a:xfrm>
            <a:off x="1444447" y="5173830"/>
            <a:ext cx="860417" cy="390636"/>
          </a:xfrm>
          <a:prstGeom prst="rect">
            <a:avLst/>
          </a:prstGeom>
          <a:solidFill>
            <a:srgbClr val="FFFFCC"/>
          </a:solidFill>
        </p:spPr>
        <p:txBody>
          <a:bodyPr wrap="square" lIns="82058" tIns="41029" rIns="82058" bIns="41029" rtlCol="0">
            <a:spAutoFit/>
          </a:bodyPr>
          <a:lstStyle>
            <a:defPPr>
              <a:defRPr lang="en-US"/>
            </a:defPPr>
            <a:lvl1pPr marL="0" algn="l" defTabSz="483306" rtl="0" eaLnBrk="1" latinLnBrk="0" hangingPunct="1">
              <a:defRPr sz="1900" kern="1200">
                <a:solidFill>
                  <a:schemeClr val="tx1"/>
                </a:solidFill>
                <a:latin typeface="+mn-lt"/>
                <a:ea typeface="+mn-ea"/>
                <a:cs typeface="+mn-cs"/>
              </a:defRPr>
            </a:lvl1pPr>
            <a:lvl2pPr marL="483306" algn="l" defTabSz="483306" rtl="0" eaLnBrk="1" latinLnBrk="0" hangingPunct="1">
              <a:defRPr sz="1900" kern="1200">
                <a:solidFill>
                  <a:schemeClr val="tx1"/>
                </a:solidFill>
                <a:latin typeface="+mn-lt"/>
                <a:ea typeface="+mn-ea"/>
                <a:cs typeface="+mn-cs"/>
              </a:defRPr>
            </a:lvl2pPr>
            <a:lvl3pPr marL="966612" algn="l" defTabSz="483306" rtl="0" eaLnBrk="1" latinLnBrk="0" hangingPunct="1">
              <a:defRPr sz="1900" kern="1200">
                <a:solidFill>
                  <a:schemeClr val="tx1"/>
                </a:solidFill>
                <a:latin typeface="+mn-lt"/>
                <a:ea typeface="+mn-ea"/>
                <a:cs typeface="+mn-cs"/>
              </a:defRPr>
            </a:lvl3pPr>
            <a:lvl4pPr marL="1449918" algn="l" defTabSz="483306" rtl="0" eaLnBrk="1" latinLnBrk="0" hangingPunct="1">
              <a:defRPr sz="1900" kern="1200">
                <a:solidFill>
                  <a:schemeClr val="tx1"/>
                </a:solidFill>
                <a:latin typeface="+mn-lt"/>
                <a:ea typeface="+mn-ea"/>
                <a:cs typeface="+mn-cs"/>
              </a:defRPr>
            </a:lvl4pPr>
            <a:lvl5pPr marL="1933224" algn="l" defTabSz="483306" rtl="0" eaLnBrk="1" latinLnBrk="0" hangingPunct="1">
              <a:defRPr sz="1900" kern="1200">
                <a:solidFill>
                  <a:schemeClr val="tx1"/>
                </a:solidFill>
                <a:latin typeface="+mn-lt"/>
                <a:ea typeface="+mn-ea"/>
                <a:cs typeface="+mn-cs"/>
              </a:defRPr>
            </a:lvl5pPr>
            <a:lvl6pPr marL="2416531" algn="l" defTabSz="483306" rtl="0" eaLnBrk="1" latinLnBrk="0" hangingPunct="1">
              <a:defRPr sz="1900" kern="1200">
                <a:solidFill>
                  <a:schemeClr val="tx1"/>
                </a:solidFill>
                <a:latin typeface="+mn-lt"/>
                <a:ea typeface="+mn-ea"/>
                <a:cs typeface="+mn-cs"/>
              </a:defRPr>
            </a:lvl6pPr>
            <a:lvl7pPr marL="2899837" algn="l" defTabSz="483306" rtl="0" eaLnBrk="1" latinLnBrk="0" hangingPunct="1">
              <a:defRPr sz="1900" kern="1200">
                <a:solidFill>
                  <a:schemeClr val="tx1"/>
                </a:solidFill>
                <a:latin typeface="+mn-lt"/>
                <a:ea typeface="+mn-ea"/>
                <a:cs typeface="+mn-cs"/>
              </a:defRPr>
            </a:lvl7pPr>
            <a:lvl8pPr marL="3383143" algn="l" defTabSz="483306" rtl="0" eaLnBrk="1" latinLnBrk="0" hangingPunct="1">
              <a:defRPr sz="1900" kern="1200">
                <a:solidFill>
                  <a:schemeClr val="tx1"/>
                </a:solidFill>
                <a:latin typeface="+mn-lt"/>
                <a:ea typeface="+mn-ea"/>
                <a:cs typeface="+mn-cs"/>
              </a:defRPr>
            </a:lvl8pPr>
            <a:lvl9pPr marL="3866449" algn="l" defTabSz="483306" rtl="0" eaLnBrk="1" latinLnBrk="0" hangingPunct="1">
              <a:defRPr sz="1900" kern="1200">
                <a:solidFill>
                  <a:schemeClr val="tx1"/>
                </a:solidFill>
                <a:latin typeface="+mn-lt"/>
                <a:ea typeface="+mn-ea"/>
                <a:cs typeface="+mn-cs"/>
              </a:defRPr>
            </a:lvl9pPr>
          </a:lstStyle>
          <a:p>
            <a:r>
              <a:rPr lang="en-US" sz="1000" b="1" i="1" dirty="0">
                <a:solidFill>
                  <a:srgbClr val="FF0000"/>
                </a:solidFill>
              </a:rPr>
              <a:t>NO SCHOOL HOLIDAY</a:t>
            </a:r>
          </a:p>
        </p:txBody>
      </p:sp>
      <p:pic>
        <p:nvPicPr>
          <p:cNvPr id="43" name="Picture 42">
            <a:extLst>
              <a:ext uri="{FF2B5EF4-FFF2-40B4-BE49-F238E27FC236}">
                <a16:creationId xmlns:a16="http://schemas.microsoft.com/office/drawing/2014/main" id="{4AE57DC9-7A2C-7C40-B93D-9C7D04C84F54}"/>
              </a:ext>
            </a:extLst>
          </p:cNvPr>
          <p:cNvPicPr>
            <a:picLocks noChangeAspect="1"/>
          </p:cNvPicPr>
          <p:nvPr/>
        </p:nvPicPr>
        <p:blipFill>
          <a:blip r:embed="rId10" cstate="print"/>
          <a:stretch>
            <a:fillRect/>
          </a:stretch>
        </p:blipFill>
        <p:spPr>
          <a:xfrm>
            <a:off x="-2209800" y="2514600"/>
            <a:ext cx="847428" cy="595561"/>
          </a:xfrm>
          <a:prstGeom prst="rect">
            <a:avLst/>
          </a:prstGeom>
        </p:spPr>
      </p:pic>
      <p:grpSp>
        <p:nvGrpSpPr>
          <p:cNvPr id="8" name="Group 44">
            <a:extLst>
              <a:ext uri="{FF2B5EF4-FFF2-40B4-BE49-F238E27FC236}">
                <a16:creationId xmlns:a16="http://schemas.microsoft.com/office/drawing/2014/main" id="{8948193C-EBF0-464E-BBE2-6F763B028F60}"/>
              </a:ext>
            </a:extLst>
          </p:cNvPr>
          <p:cNvGrpSpPr/>
          <p:nvPr/>
        </p:nvGrpSpPr>
        <p:grpSpPr>
          <a:xfrm>
            <a:off x="774994" y="5309697"/>
            <a:ext cx="913388" cy="1030844"/>
            <a:chOff x="608480" y="5374224"/>
            <a:chExt cx="1053053" cy="1222181"/>
          </a:xfrm>
        </p:grpSpPr>
        <p:sp>
          <p:nvSpPr>
            <p:cNvPr id="46" name="TextBox 45">
              <a:extLst>
                <a:ext uri="{FF2B5EF4-FFF2-40B4-BE49-F238E27FC236}">
                  <a16:creationId xmlns:a16="http://schemas.microsoft.com/office/drawing/2014/main" id="{31B58499-1E25-ED4B-9485-2E86C929B50E}"/>
                </a:ext>
              </a:extLst>
            </p:cNvPr>
            <p:cNvSpPr txBox="1"/>
            <p:nvPr/>
          </p:nvSpPr>
          <p:spPr>
            <a:xfrm>
              <a:off x="608480" y="6209683"/>
              <a:ext cx="1053053" cy="386722"/>
            </a:xfrm>
            <a:prstGeom prst="rect">
              <a:avLst/>
            </a:prstGeom>
            <a:solidFill>
              <a:schemeClr val="bg1"/>
            </a:solidFill>
            <a:ln w="28575">
              <a:solidFill>
                <a:srgbClr val="FF0000"/>
              </a:solidFill>
            </a:ln>
          </p:spPr>
          <p:txBody>
            <a:bodyPr wrap="square" rtlCol="0">
              <a:spAutoFit/>
            </a:bodyPr>
            <a:lstStyle/>
            <a:p>
              <a:pPr algn="ctr"/>
              <a:r>
                <a:rPr lang="en-US" sz="800" b="1" u="sng" dirty="0">
                  <a:solidFill>
                    <a:srgbClr val="FF0000"/>
                  </a:solidFill>
                </a:rPr>
                <a:t>Literacy Week</a:t>
              </a:r>
            </a:p>
            <a:p>
              <a:pPr algn="ctr"/>
              <a:r>
                <a:rPr lang="en-US" sz="700" dirty="0">
                  <a:solidFill>
                    <a:srgbClr val="FF0000"/>
                  </a:solidFill>
                </a:rPr>
                <a:t>January24-28</a:t>
              </a:r>
            </a:p>
          </p:txBody>
        </p:sp>
        <p:pic>
          <p:nvPicPr>
            <p:cNvPr id="47" name="Picture 4" descr="http://www.fldoe.org/core/fileparse.php/7540/urlt/CLWeekLogo.jpg">
              <a:extLst>
                <a:ext uri="{FF2B5EF4-FFF2-40B4-BE49-F238E27FC236}">
                  <a16:creationId xmlns:a16="http://schemas.microsoft.com/office/drawing/2014/main" id="{C20F88B3-67EC-BB40-A3F9-8017473BCA59}"/>
                </a:ext>
              </a:extLst>
            </p:cNvPr>
            <p:cNvPicPr>
              <a:picLocks noChangeAspect="1" noChangeArrowheads="1"/>
            </p:cNvPicPr>
            <p:nvPr/>
          </p:nvPicPr>
          <p:blipFill>
            <a:blip r:embed="rId11" cstate="print"/>
            <a:srcRect/>
            <a:stretch>
              <a:fillRect/>
            </a:stretch>
          </p:blipFill>
          <p:spPr bwMode="auto">
            <a:xfrm>
              <a:off x="751851" y="5374224"/>
              <a:ext cx="533400" cy="785240"/>
            </a:xfrm>
            <a:prstGeom prst="rect">
              <a:avLst/>
            </a:prstGeom>
            <a:noFill/>
          </p:spPr>
        </p:pic>
      </p:grpSp>
      <p:pic>
        <p:nvPicPr>
          <p:cNvPr id="48" name="Picture 8" descr="Image result for book fair">
            <a:extLst>
              <a:ext uri="{FF2B5EF4-FFF2-40B4-BE49-F238E27FC236}">
                <a16:creationId xmlns:a16="http://schemas.microsoft.com/office/drawing/2014/main" id="{896BAEC8-1524-EB43-BD1C-0FB241D264D2}"/>
              </a:ext>
            </a:extLst>
          </p:cNvPr>
          <p:cNvPicPr>
            <a:picLocks noChangeAspect="1" noChangeArrowheads="1"/>
          </p:cNvPicPr>
          <p:nvPr/>
        </p:nvPicPr>
        <p:blipFill>
          <a:blip r:embed="rId12" cstate="print"/>
          <a:srcRect/>
          <a:stretch>
            <a:fillRect/>
          </a:stretch>
        </p:blipFill>
        <p:spPr bwMode="auto">
          <a:xfrm>
            <a:off x="-1219200" y="5105400"/>
            <a:ext cx="611700" cy="445281"/>
          </a:xfrm>
          <a:prstGeom prst="rect">
            <a:avLst/>
          </a:prstGeom>
          <a:noFill/>
        </p:spPr>
      </p:pic>
      <p:pic>
        <p:nvPicPr>
          <p:cNvPr id="49" name="Picture 10" descr="Related image">
            <a:extLst>
              <a:ext uri="{FF2B5EF4-FFF2-40B4-BE49-F238E27FC236}">
                <a16:creationId xmlns:a16="http://schemas.microsoft.com/office/drawing/2014/main" id="{92B35255-EEBE-9746-8DEB-35A4AF7911F4}"/>
              </a:ext>
            </a:extLst>
          </p:cNvPr>
          <p:cNvPicPr>
            <a:picLocks noChangeAspect="1" noChangeArrowheads="1"/>
          </p:cNvPicPr>
          <p:nvPr/>
        </p:nvPicPr>
        <p:blipFill>
          <a:blip r:embed="rId13" cstate="print"/>
          <a:srcRect/>
          <a:stretch>
            <a:fillRect/>
          </a:stretch>
        </p:blipFill>
        <p:spPr bwMode="auto">
          <a:xfrm>
            <a:off x="3896319" y="5681665"/>
            <a:ext cx="382011" cy="326371"/>
          </a:xfrm>
          <a:prstGeom prst="rect">
            <a:avLst/>
          </a:prstGeom>
          <a:noFill/>
        </p:spPr>
      </p:pic>
      <p:pic>
        <p:nvPicPr>
          <p:cNvPr id="50" name="Picture 10" descr="Related image">
            <a:extLst>
              <a:ext uri="{FF2B5EF4-FFF2-40B4-BE49-F238E27FC236}">
                <a16:creationId xmlns:a16="http://schemas.microsoft.com/office/drawing/2014/main" id="{CC4C2F8A-CB85-8149-B1BF-E2B9F16FB11D}"/>
              </a:ext>
            </a:extLst>
          </p:cNvPr>
          <p:cNvPicPr>
            <a:picLocks noChangeAspect="1" noChangeArrowheads="1"/>
          </p:cNvPicPr>
          <p:nvPr/>
        </p:nvPicPr>
        <p:blipFill>
          <a:blip r:embed="rId13" cstate="print"/>
          <a:srcRect/>
          <a:stretch>
            <a:fillRect/>
          </a:stretch>
        </p:blipFill>
        <p:spPr bwMode="auto">
          <a:xfrm>
            <a:off x="1062436" y="6442089"/>
            <a:ext cx="382011" cy="326371"/>
          </a:xfrm>
          <a:prstGeom prst="rect">
            <a:avLst/>
          </a:prstGeom>
          <a:noFill/>
        </p:spPr>
      </p:pic>
      <p:pic>
        <p:nvPicPr>
          <p:cNvPr id="51" name="Picture 10" descr="Related image">
            <a:extLst>
              <a:ext uri="{FF2B5EF4-FFF2-40B4-BE49-F238E27FC236}">
                <a16:creationId xmlns:a16="http://schemas.microsoft.com/office/drawing/2014/main" id="{D2E519FF-FB46-D64A-B6A2-73EF8429BE64}"/>
              </a:ext>
            </a:extLst>
          </p:cNvPr>
          <p:cNvPicPr>
            <a:picLocks noChangeAspect="1" noChangeArrowheads="1"/>
          </p:cNvPicPr>
          <p:nvPr/>
        </p:nvPicPr>
        <p:blipFill>
          <a:blip r:embed="rId13" cstate="print"/>
          <a:srcRect/>
          <a:stretch>
            <a:fillRect/>
          </a:stretch>
        </p:blipFill>
        <p:spPr bwMode="auto">
          <a:xfrm>
            <a:off x="2431334" y="6466845"/>
            <a:ext cx="382011" cy="326371"/>
          </a:xfrm>
          <a:prstGeom prst="rect">
            <a:avLst/>
          </a:prstGeom>
          <a:noFill/>
        </p:spPr>
      </p:pic>
      <p:grpSp>
        <p:nvGrpSpPr>
          <p:cNvPr id="9" name="Group 52">
            <a:extLst>
              <a:ext uri="{FF2B5EF4-FFF2-40B4-BE49-F238E27FC236}">
                <a16:creationId xmlns:a16="http://schemas.microsoft.com/office/drawing/2014/main" id="{3BEA7F0B-C862-9C44-A4BC-3D1C11503869}"/>
              </a:ext>
            </a:extLst>
          </p:cNvPr>
          <p:cNvGrpSpPr/>
          <p:nvPr/>
        </p:nvGrpSpPr>
        <p:grpSpPr>
          <a:xfrm>
            <a:off x="-838199" y="3429000"/>
            <a:ext cx="609599" cy="533400"/>
            <a:chOff x="-3654454" y="256448"/>
            <a:chExt cx="7530505" cy="2486752"/>
          </a:xfrm>
        </p:grpSpPr>
        <p:sp>
          <p:nvSpPr>
            <p:cNvPr id="54" name="Text Box 22">
              <a:extLst>
                <a:ext uri="{FF2B5EF4-FFF2-40B4-BE49-F238E27FC236}">
                  <a16:creationId xmlns:a16="http://schemas.microsoft.com/office/drawing/2014/main" id="{26C5E867-19D5-5648-9457-A08DCF20F9A5}"/>
                </a:ext>
              </a:extLst>
            </p:cNvPr>
            <p:cNvSpPr txBox="1">
              <a:spLocks noChangeArrowheads="1"/>
            </p:cNvSpPr>
            <p:nvPr/>
          </p:nvSpPr>
          <p:spPr bwMode="auto">
            <a:xfrm>
              <a:off x="3124200" y="2362200"/>
              <a:ext cx="751851" cy="381000"/>
            </a:xfrm>
            <a:prstGeom prst="rect">
              <a:avLst/>
            </a:prstGeom>
            <a:solidFill>
              <a:schemeClr val="accent3">
                <a:lumMod val="60000"/>
                <a:lumOff val="40000"/>
              </a:schemeClr>
            </a:solidFill>
            <a:ln w="9525" algn="in">
              <a:solidFill>
                <a:srgbClr val="00B050"/>
              </a:solidFill>
              <a:miter lim="800000"/>
              <a:headEnd/>
              <a:tailEnd/>
            </a:ln>
            <a:effectLst/>
            <a:extLst>
              <a:ext uri="{AF507438-7753-43E0-B8FC-AC1667EBCBE1}">
                <a14:hiddenEffects xmlns:a14="http://schemas.microsoft.com/office/drawing/2010/main">
                  <a:effectLst>
                    <a:outerShdw dist="35921" dir="2700000" algn="ctr" rotWithShape="0">
                      <a:srgbClr val="CCCCCC"/>
                    </a:outerShdw>
                  </a:effectLst>
                </a14:hiddenEffects>
              </a:ext>
            </a:extLst>
          </p:spPr>
          <p:txBody>
            <a:bodyPr vert="horz" wrap="square" lIns="36576" tIns="36576" rIns="36576" bIns="36576" numCol="1" anchor="t" anchorCtr="0" compatLnSpc="1">
              <a:prstTxWarp prst="textNoShape">
                <a:avLst/>
              </a:prstTxWarp>
            </a:bodyPr>
            <a:lstStyle>
              <a:defPPr>
                <a:defRPr lang="en-US"/>
              </a:defPPr>
              <a:lvl1pPr marL="0" algn="l" defTabSz="483306" rtl="0" eaLnBrk="1" latinLnBrk="0" hangingPunct="1">
                <a:defRPr sz="1900" kern="1200">
                  <a:solidFill>
                    <a:schemeClr val="tx1"/>
                  </a:solidFill>
                  <a:latin typeface="+mn-lt"/>
                  <a:ea typeface="+mn-ea"/>
                  <a:cs typeface="+mn-cs"/>
                </a:defRPr>
              </a:lvl1pPr>
              <a:lvl2pPr marL="483306" algn="l" defTabSz="483306" rtl="0" eaLnBrk="1" latinLnBrk="0" hangingPunct="1">
                <a:defRPr sz="1900" kern="1200">
                  <a:solidFill>
                    <a:schemeClr val="tx1"/>
                  </a:solidFill>
                  <a:latin typeface="+mn-lt"/>
                  <a:ea typeface="+mn-ea"/>
                  <a:cs typeface="+mn-cs"/>
                </a:defRPr>
              </a:lvl2pPr>
              <a:lvl3pPr marL="966612" algn="l" defTabSz="483306" rtl="0" eaLnBrk="1" latinLnBrk="0" hangingPunct="1">
                <a:defRPr sz="1900" kern="1200">
                  <a:solidFill>
                    <a:schemeClr val="tx1"/>
                  </a:solidFill>
                  <a:latin typeface="+mn-lt"/>
                  <a:ea typeface="+mn-ea"/>
                  <a:cs typeface="+mn-cs"/>
                </a:defRPr>
              </a:lvl3pPr>
              <a:lvl4pPr marL="1449918" algn="l" defTabSz="483306" rtl="0" eaLnBrk="1" latinLnBrk="0" hangingPunct="1">
                <a:defRPr sz="1900" kern="1200">
                  <a:solidFill>
                    <a:schemeClr val="tx1"/>
                  </a:solidFill>
                  <a:latin typeface="+mn-lt"/>
                  <a:ea typeface="+mn-ea"/>
                  <a:cs typeface="+mn-cs"/>
                </a:defRPr>
              </a:lvl4pPr>
              <a:lvl5pPr marL="1933224" algn="l" defTabSz="483306" rtl="0" eaLnBrk="1" latinLnBrk="0" hangingPunct="1">
                <a:defRPr sz="1900" kern="1200">
                  <a:solidFill>
                    <a:schemeClr val="tx1"/>
                  </a:solidFill>
                  <a:latin typeface="+mn-lt"/>
                  <a:ea typeface="+mn-ea"/>
                  <a:cs typeface="+mn-cs"/>
                </a:defRPr>
              </a:lvl5pPr>
              <a:lvl6pPr marL="2416531" algn="l" defTabSz="483306" rtl="0" eaLnBrk="1" latinLnBrk="0" hangingPunct="1">
                <a:defRPr sz="1900" kern="1200">
                  <a:solidFill>
                    <a:schemeClr val="tx1"/>
                  </a:solidFill>
                  <a:latin typeface="+mn-lt"/>
                  <a:ea typeface="+mn-ea"/>
                  <a:cs typeface="+mn-cs"/>
                </a:defRPr>
              </a:lvl6pPr>
              <a:lvl7pPr marL="2899837" algn="l" defTabSz="483306" rtl="0" eaLnBrk="1" latinLnBrk="0" hangingPunct="1">
                <a:defRPr sz="1900" kern="1200">
                  <a:solidFill>
                    <a:schemeClr val="tx1"/>
                  </a:solidFill>
                  <a:latin typeface="+mn-lt"/>
                  <a:ea typeface="+mn-ea"/>
                  <a:cs typeface="+mn-cs"/>
                </a:defRPr>
              </a:lvl7pPr>
              <a:lvl8pPr marL="3383143" algn="l" defTabSz="483306" rtl="0" eaLnBrk="1" latinLnBrk="0" hangingPunct="1">
                <a:defRPr sz="1900" kern="1200">
                  <a:solidFill>
                    <a:schemeClr val="tx1"/>
                  </a:solidFill>
                  <a:latin typeface="+mn-lt"/>
                  <a:ea typeface="+mn-ea"/>
                  <a:cs typeface="+mn-cs"/>
                </a:defRPr>
              </a:lvl8pPr>
              <a:lvl9pPr marL="3866449" algn="l" defTabSz="483306" rtl="0" eaLnBrk="1" latinLnBrk="0" hangingPunct="1">
                <a:defRPr sz="1900" kern="1200">
                  <a:solidFill>
                    <a:schemeClr val="tx1"/>
                  </a:solidFill>
                  <a:latin typeface="+mn-lt"/>
                  <a:ea typeface="+mn-ea"/>
                  <a:cs typeface="+mn-cs"/>
                </a:defRPr>
              </a:lvl9pPr>
            </a:lstStyle>
            <a:p>
              <a:pPr defTabSz="820583" fontAlgn="base">
                <a:spcBef>
                  <a:spcPct val="0"/>
                </a:spcBef>
                <a:spcAft>
                  <a:spcPct val="0"/>
                </a:spcAft>
              </a:pPr>
              <a:r>
                <a:rPr lang="en-US" altLang="en-US" sz="500" b="1" dirty="0">
                  <a:solidFill>
                    <a:srgbClr val="000000"/>
                  </a:solidFill>
                  <a:latin typeface="AbcTeacher" pitchFamily="2" charset="0"/>
                  <a:cs typeface="Arial" pitchFamily="34" charset="0"/>
                </a:rPr>
                <a:t>BULLDOG BUCKS</a:t>
              </a:r>
            </a:p>
            <a:p>
              <a:pPr defTabSz="820583" fontAlgn="base">
                <a:spcBef>
                  <a:spcPct val="0"/>
                </a:spcBef>
                <a:spcAft>
                  <a:spcPct val="0"/>
                </a:spcAft>
              </a:pPr>
              <a:r>
                <a:rPr lang="en-US" altLang="en-US" sz="500" b="1" dirty="0">
                  <a:solidFill>
                    <a:srgbClr val="000000"/>
                  </a:solidFill>
                  <a:latin typeface="AbcTeacher" pitchFamily="2" charset="0"/>
                  <a:cs typeface="Arial" pitchFamily="34" charset="0"/>
                </a:rPr>
                <a:t>Store</a:t>
              </a:r>
            </a:p>
            <a:p>
              <a:pPr defTabSz="820583" fontAlgn="base">
                <a:spcBef>
                  <a:spcPct val="0"/>
                </a:spcBef>
                <a:spcAft>
                  <a:spcPct val="0"/>
                </a:spcAft>
              </a:pPr>
              <a:r>
                <a:rPr lang="en-US" altLang="en-US" sz="600" b="1" dirty="0">
                  <a:solidFill>
                    <a:srgbClr val="000000"/>
                  </a:solidFill>
                  <a:latin typeface="Calibri" pitchFamily="34" charset="0"/>
                  <a:cs typeface="Arial" pitchFamily="34" charset="0"/>
                </a:rPr>
                <a:t>1-2pm</a:t>
              </a:r>
              <a:endParaRPr lang="en-US" altLang="en-US" sz="1600" b="1" dirty="0">
                <a:latin typeface="Calibri" pitchFamily="34" charset="0"/>
                <a:cs typeface="Arial" pitchFamily="34" charset="0"/>
              </a:endParaRPr>
            </a:p>
          </p:txBody>
        </p:sp>
        <p:pic>
          <p:nvPicPr>
            <p:cNvPr id="55" name="Picture 54">
              <a:extLst>
                <a:ext uri="{FF2B5EF4-FFF2-40B4-BE49-F238E27FC236}">
                  <a16:creationId xmlns:a16="http://schemas.microsoft.com/office/drawing/2014/main" id="{CC98B3CC-B513-954C-ABDF-C18B9A5D2F2C}"/>
                </a:ext>
              </a:extLst>
            </p:cNvPr>
            <p:cNvPicPr/>
            <p:nvPr/>
          </p:nvPicPr>
          <p:blipFill>
            <a:blip r:embed="rId14" cstate="print"/>
            <a:srcRect/>
            <a:stretch>
              <a:fillRect/>
            </a:stretch>
          </p:blipFill>
          <p:spPr bwMode="auto">
            <a:xfrm>
              <a:off x="-3654454" y="256448"/>
              <a:ext cx="304800" cy="228600"/>
            </a:xfrm>
            <a:prstGeom prst="rect">
              <a:avLst/>
            </a:prstGeom>
            <a:noFill/>
            <a:ln w="9525">
              <a:noFill/>
              <a:miter lim="800000"/>
              <a:headEnd/>
              <a:tailEnd/>
            </a:ln>
          </p:spPr>
        </p:pic>
      </p:grpSp>
      <p:sp>
        <p:nvSpPr>
          <p:cNvPr id="57" name="TextBox 56">
            <a:extLst>
              <a:ext uri="{FF2B5EF4-FFF2-40B4-BE49-F238E27FC236}">
                <a16:creationId xmlns:a16="http://schemas.microsoft.com/office/drawing/2014/main" id="{18D63478-F50A-564D-9B2D-5E67C06AD971}"/>
              </a:ext>
            </a:extLst>
          </p:cNvPr>
          <p:cNvSpPr txBox="1"/>
          <p:nvPr/>
        </p:nvSpPr>
        <p:spPr>
          <a:xfrm>
            <a:off x="-1219200" y="1981200"/>
            <a:ext cx="940033" cy="821523"/>
          </a:xfrm>
          <a:prstGeom prst="rect">
            <a:avLst/>
          </a:prstGeom>
          <a:solidFill>
            <a:schemeClr val="accent4">
              <a:lumMod val="40000"/>
              <a:lumOff val="60000"/>
            </a:schemeClr>
          </a:solidFill>
          <a:ln w="12700">
            <a:solidFill>
              <a:srgbClr val="7030A0"/>
            </a:solidFill>
          </a:ln>
        </p:spPr>
        <p:txBody>
          <a:bodyPr wrap="square" lIns="82058" tIns="41029" rIns="82058" bIns="41029" rtlCol="0">
            <a:spAutoFit/>
          </a:bodyPr>
          <a:lstStyle>
            <a:defPPr>
              <a:defRPr lang="en-US"/>
            </a:defPPr>
            <a:lvl1pPr marL="0" algn="l" defTabSz="483306" rtl="0" eaLnBrk="1" latinLnBrk="0" hangingPunct="1">
              <a:defRPr sz="1900" kern="1200">
                <a:solidFill>
                  <a:schemeClr val="tx1"/>
                </a:solidFill>
                <a:latin typeface="+mn-lt"/>
                <a:ea typeface="+mn-ea"/>
                <a:cs typeface="+mn-cs"/>
              </a:defRPr>
            </a:lvl1pPr>
            <a:lvl2pPr marL="483306" algn="l" defTabSz="483306" rtl="0" eaLnBrk="1" latinLnBrk="0" hangingPunct="1">
              <a:defRPr sz="1900" kern="1200">
                <a:solidFill>
                  <a:schemeClr val="tx1"/>
                </a:solidFill>
                <a:latin typeface="+mn-lt"/>
                <a:ea typeface="+mn-ea"/>
                <a:cs typeface="+mn-cs"/>
              </a:defRPr>
            </a:lvl2pPr>
            <a:lvl3pPr marL="966612" algn="l" defTabSz="483306" rtl="0" eaLnBrk="1" latinLnBrk="0" hangingPunct="1">
              <a:defRPr sz="1900" kern="1200">
                <a:solidFill>
                  <a:schemeClr val="tx1"/>
                </a:solidFill>
                <a:latin typeface="+mn-lt"/>
                <a:ea typeface="+mn-ea"/>
                <a:cs typeface="+mn-cs"/>
              </a:defRPr>
            </a:lvl3pPr>
            <a:lvl4pPr marL="1449918" algn="l" defTabSz="483306" rtl="0" eaLnBrk="1" latinLnBrk="0" hangingPunct="1">
              <a:defRPr sz="1900" kern="1200">
                <a:solidFill>
                  <a:schemeClr val="tx1"/>
                </a:solidFill>
                <a:latin typeface="+mn-lt"/>
                <a:ea typeface="+mn-ea"/>
                <a:cs typeface="+mn-cs"/>
              </a:defRPr>
            </a:lvl4pPr>
            <a:lvl5pPr marL="1933224" algn="l" defTabSz="483306" rtl="0" eaLnBrk="1" latinLnBrk="0" hangingPunct="1">
              <a:defRPr sz="1900" kern="1200">
                <a:solidFill>
                  <a:schemeClr val="tx1"/>
                </a:solidFill>
                <a:latin typeface="+mn-lt"/>
                <a:ea typeface="+mn-ea"/>
                <a:cs typeface="+mn-cs"/>
              </a:defRPr>
            </a:lvl5pPr>
            <a:lvl6pPr marL="2416531" algn="l" defTabSz="483306" rtl="0" eaLnBrk="1" latinLnBrk="0" hangingPunct="1">
              <a:defRPr sz="1900" kern="1200">
                <a:solidFill>
                  <a:schemeClr val="tx1"/>
                </a:solidFill>
                <a:latin typeface="+mn-lt"/>
                <a:ea typeface="+mn-ea"/>
                <a:cs typeface="+mn-cs"/>
              </a:defRPr>
            </a:lvl6pPr>
            <a:lvl7pPr marL="2899837" algn="l" defTabSz="483306" rtl="0" eaLnBrk="1" latinLnBrk="0" hangingPunct="1">
              <a:defRPr sz="1900" kern="1200">
                <a:solidFill>
                  <a:schemeClr val="tx1"/>
                </a:solidFill>
                <a:latin typeface="+mn-lt"/>
                <a:ea typeface="+mn-ea"/>
                <a:cs typeface="+mn-cs"/>
              </a:defRPr>
            </a:lvl7pPr>
            <a:lvl8pPr marL="3383143" algn="l" defTabSz="483306" rtl="0" eaLnBrk="1" latinLnBrk="0" hangingPunct="1">
              <a:defRPr sz="1900" kern="1200">
                <a:solidFill>
                  <a:schemeClr val="tx1"/>
                </a:solidFill>
                <a:latin typeface="+mn-lt"/>
                <a:ea typeface="+mn-ea"/>
                <a:cs typeface="+mn-cs"/>
              </a:defRPr>
            </a:lvl8pPr>
            <a:lvl9pPr marL="3866449" algn="l" defTabSz="483306" rtl="0" eaLnBrk="1" latinLnBrk="0" hangingPunct="1">
              <a:defRPr sz="1900" kern="1200">
                <a:solidFill>
                  <a:schemeClr val="tx1"/>
                </a:solidFill>
                <a:latin typeface="+mn-lt"/>
                <a:ea typeface="+mn-ea"/>
                <a:cs typeface="+mn-cs"/>
              </a:defRPr>
            </a:lvl9pPr>
          </a:lstStyle>
          <a:p>
            <a:pPr algn="ctr"/>
            <a:r>
              <a:rPr lang="en-US" sz="800" b="1" dirty="0">
                <a:latin typeface="AbcTeacher" pitchFamily="2" charset="0"/>
              </a:rPr>
              <a:t>Bulldogs in Action</a:t>
            </a:r>
          </a:p>
          <a:p>
            <a:pPr algn="ctr"/>
            <a:r>
              <a:rPr lang="en-US" sz="800" b="1" dirty="0">
                <a:latin typeface="AbcTeacher" pitchFamily="2" charset="0"/>
              </a:rPr>
              <a:t>9:00-10:00am</a:t>
            </a:r>
            <a:r>
              <a:rPr lang="en-US" sz="800" b="1" dirty="0">
                <a:solidFill>
                  <a:srgbClr val="7030A0"/>
                </a:solidFill>
              </a:rPr>
              <a:t>1/13-2/28</a:t>
            </a:r>
          </a:p>
          <a:p>
            <a:pPr algn="ctr"/>
            <a:r>
              <a:rPr lang="en-US" sz="800" b="1" dirty="0">
                <a:solidFill>
                  <a:srgbClr val="7030A0"/>
                </a:solidFill>
              </a:rPr>
              <a:t>Gala Ticket</a:t>
            </a:r>
          </a:p>
          <a:p>
            <a:pPr algn="ctr"/>
            <a:r>
              <a:rPr lang="en-US" sz="800" b="1" dirty="0">
                <a:solidFill>
                  <a:srgbClr val="7030A0"/>
                </a:solidFill>
              </a:rPr>
              <a:t> Pre-Sale</a:t>
            </a:r>
          </a:p>
          <a:p>
            <a:pPr algn="ctr"/>
            <a:endParaRPr lang="en-US" sz="800" b="1" dirty="0">
              <a:latin typeface="AbcTeacher" pitchFamily="2" charset="0"/>
            </a:endParaRPr>
          </a:p>
        </p:txBody>
      </p:sp>
      <p:pic>
        <p:nvPicPr>
          <p:cNvPr id="58" name="Picture 57">
            <a:extLst>
              <a:ext uri="{FF2B5EF4-FFF2-40B4-BE49-F238E27FC236}">
                <a16:creationId xmlns:a16="http://schemas.microsoft.com/office/drawing/2014/main" id="{539FB9CE-3DF3-F740-BC89-B15B1214BC79}"/>
              </a:ext>
            </a:extLst>
          </p:cNvPr>
          <p:cNvPicPr>
            <a:picLocks noChangeAspect="1"/>
          </p:cNvPicPr>
          <p:nvPr/>
        </p:nvPicPr>
        <p:blipFill rotWithShape="1">
          <a:blip r:embed="rId15" cstate="print"/>
          <a:srcRect l="5319" t="5481" r="4888" b="12873"/>
          <a:stretch/>
        </p:blipFill>
        <p:spPr>
          <a:xfrm>
            <a:off x="5453379" y="5873390"/>
            <a:ext cx="816263" cy="478735"/>
          </a:xfrm>
          <a:prstGeom prst="rect">
            <a:avLst/>
          </a:prstGeom>
        </p:spPr>
      </p:pic>
      <p:pic>
        <p:nvPicPr>
          <p:cNvPr id="60" name="Picture 2" descr="Image result for world finest chocolate">
            <a:extLst>
              <a:ext uri="{FF2B5EF4-FFF2-40B4-BE49-F238E27FC236}">
                <a16:creationId xmlns:a16="http://schemas.microsoft.com/office/drawing/2014/main" id="{8EDBF490-6CC5-2A4A-84DC-DA1048DBF64B}"/>
              </a:ext>
            </a:extLst>
          </p:cNvPr>
          <p:cNvPicPr>
            <a:picLocks noChangeAspect="1" noChangeArrowheads="1"/>
          </p:cNvPicPr>
          <p:nvPr/>
        </p:nvPicPr>
        <p:blipFill rotWithShape="1">
          <a:blip r:embed="rId16" cstate="print">
            <a:extLst>
              <a:ext uri="{28A0092B-C50C-407E-A947-70E740481C1C}">
                <a14:useLocalDpi xmlns:a14="http://schemas.microsoft.com/office/drawing/2010/main" val="0"/>
              </a:ext>
            </a:extLst>
          </a:blip>
          <a:srcRect t="12921" r="7612" b="5198"/>
          <a:stretch/>
        </p:blipFill>
        <p:spPr bwMode="auto">
          <a:xfrm>
            <a:off x="-2243341" y="525961"/>
            <a:ext cx="1044047" cy="77483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C:\Users\Guest\AppData\Local\Microsoft\Windows\Temporary Internet Files\Content.IE5\61VG6SY2\Martin-Luther-King-Jr.-Day[1].jpg"/>
          <p:cNvPicPr>
            <a:picLocks noChangeAspect="1" noChangeArrowheads="1"/>
          </p:cNvPicPr>
          <p:nvPr/>
        </p:nvPicPr>
        <p:blipFill>
          <a:blip r:embed="rId17" cstate="print"/>
          <a:srcRect/>
          <a:stretch>
            <a:fillRect/>
          </a:stretch>
        </p:blipFill>
        <p:spPr bwMode="auto">
          <a:xfrm>
            <a:off x="1084802" y="4606470"/>
            <a:ext cx="743998" cy="567360"/>
          </a:xfrm>
          <a:prstGeom prst="rect">
            <a:avLst/>
          </a:prstGeom>
          <a:noFill/>
        </p:spPr>
      </p:pic>
      <p:sp>
        <p:nvSpPr>
          <p:cNvPr id="53" name="TextBox 52"/>
          <p:cNvSpPr txBox="1"/>
          <p:nvPr/>
        </p:nvSpPr>
        <p:spPr>
          <a:xfrm>
            <a:off x="6664996" y="3305890"/>
            <a:ext cx="1183604" cy="215444"/>
          </a:xfrm>
          <a:prstGeom prst="rect">
            <a:avLst/>
          </a:prstGeom>
          <a:noFill/>
        </p:spPr>
        <p:txBody>
          <a:bodyPr wrap="square" rtlCol="0">
            <a:spAutoFit/>
          </a:bodyPr>
          <a:lstStyle/>
          <a:p>
            <a:r>
              <a:rPr lang="en-US" sz="800" dirty="0"/>
              <a:t>Spirit Shirt Day</a:t>
            </a:r>
          </a:p>
        </p:txBody>
      </p:sp>
      <p:sp>
        <p:nvSpPr>
          <p:cNvPr id="62" name="TextBox 61"/>
          <p:cNvSpPr txBox="1"/>
          <p:nvPr/>
        </p:nvSpPr>
        <p:spPr>
          <a:xfrm>
            <a:off x="6562177" y="4237867"/>
            <a:ext cx="1203017" cy="215444"/>
          </a:xfrm>
          <a:prstGeom prst="rect">
            <a:avLst/>
          </a:prstGeom>
          <a:noFill/>
        </p:spPr>
        <p:txBody>
          <a:bodyPr wrap="square" rtlCol="0">
            <a:spAutoFit/>
          </a:bodyPr>
          <a:lstStyle/>
          <a:p>
            <a:r>
              <a:rPr lang="en-US" sz="800" dirty="0"/>
              <a:t>Spirit Shirt Day</a:t>
            </a:r>
          </a:p>
        </p:txBody>
      </p:sp>
      <p:sp>
        <p:nvSpPr>
          <p:cNvPr id="64" name="TextBox 63"/>
          <p:cNvSpPr txBox="1"/>
          <p:nvPr/>
        </p:nvSpPr>
        <p:spPr>
          <a:xfrm>
            <a:off x="6664996" y="5298844"/>
            <a:ext cx="1259804" cy="215444"/>
          </a:xfrm>
          <a:prstGeom prst="rect">
            <a:avLst/>
          </a:prstGeom>
          <a:noFill/>
        </p:spPr>
        <p:txBody>
          <a:bodyPr wrap="square" rtlCol="0">
            <a:spAutoFit/>
          </a:bodyPr>
          <a:lstStyle/>
          <a:p>
            <a:r>
              <a:rPr lang="en-US" sz="800" dirty="0"/>
              <a:t>Spirit Shirt Day</a:t>
            </a:r>
          </a:p>
        </p:txBody>
      </p:sp>
      <p:sp>
        <p:nvSpPr>
          <p:cNvPr id="65" name="TextBox 64"/>
          <p:cNvSpPr txBox="1"/>
          <p:nvPr/>
        </p:nvSpPr>
        <p:spPr>
          <a:xfrm>
            <a:off x="7162554" y="6112758"/>
            <a:ext cx="914400" cy="215444"/>
          </a:xfrm>
          <a:prstGeom prst="rect">
            <a:avLst/>
          </a:prstGeom>
          <a:noFill/>
        </p:spPr>
        <p:txBody>
          <a:bodyPr wrap="square" rtlCol="0">
            <a:spAutoFit/>
          </a:bodyPr>
          <a:lstStyle/>
          <a:p>
            <a:r>
              <a:rPr lang="en-US" sz="800" dirty="0"/>
              <a:t>Spirit Shirt Day</a:t>
            </a:r>
          </a:p>
        </p:txBody>
      </p:sp>
      <p:sp>
        <p:nvSpPr>
          <p:cNvPr id="13" name="TextBox 12">
            <a:extLst>
              <a:ext uri="{FF2B5EF4-FFF2-40B4-BE49-F238E27FC236}">
                <a16:creationId xmlns:a16="http://schemas.microsoft.com/office/drawing/2014/main" id="{C742957A-A507-4942-9978-60D3F18D51A8}"/>
              </a:ext>
            </a:extLst>
          </p:cNvPr>
          <p:cNvSpPr txBox="1"/>
          <p:nvPr/>
        </p:nvSpPr>
        <p:spPr>
          <a:xfrm>
            <a:off x="2539268" y="2838257"/>
            <a:ext cx="1046341" cy="577081"/>
          </a:xfrm>
          <a:prstGeom prst="rect">
            <a:avLst/>
          </a:prstGeom>
          <a:noFill/>
        </p:spPr>
        <p:txBody>
          <a:bodyPr wrap="square" rtlCol="0">
            <a:spAutoFit/>
          </a:bodyPr>
          <a:lstStyle/>
          <a:p>
            <a:pPr algn="ctr"/>
            <a:r>
              <a:rPr lang="en-US" sz="1050" b="1" dirty="0">
                <a:solidFill>
                  <a:srgbClr val="0000FF"/>
                </a:solidFill>
                <a:latin typeface="Algerian" panose="04020705040A02060702" pitchFamily="82" charset="0"/>
              </a:rPr>
              <a:t>Students </a:t>
            </a:r>
            <a:r>
              <a:rPr lang="en-US" sz="1050" b="1" dirty="0" smtClean="0">
                <a:solidFill>
                  <a:srgbClr val="0000FF"/>
                </a:solidFill>
                <a:latin typeface="Algerian" panose="04020705040A02060702" pitchFamily="82" charset="0"/>
              </a:rPr>
              <a:t>return to school</a:t>
            </a:r>
            <a:endParaRPr lang="en-US" sz="1050" b="1" dirty="0">
              <a:solidFill>
                <a:srgbClr val="0000FF"/>
              </a:solidFill>
              <a:latin typeface="Algerian" panose="04020705040A02060702" pitchFamily="82" charset="0"/>
            </a:endParaRPr>
          </a:p>
        </p:txBody>
      </p:sp>
      <p:sp>
        <p:nvSpPr>
          <p:cNvPr id="17" name="TextBox 16">
            <a:extLst>
              <a:ext uri="{FF2B5EF4-FFF2-40B4-BE49-F238E27FC236}">
                <a16:creationId xmlns:a16="http://schemas.microsoft.com/office/drawing/2014/main" id="{2727D251-F076-4416-80A7-953CC254CF2F}"/>
              </a:ext>
            </a:extLst>
          </p:cNvPr>
          <p:cNvSpPr txBox="1"/>
          <p:nvPr/>
        </p:nvSpPr>
        <p:spPr>
          <a:xfrm>
            <a:off x="3749034" y="4257660"/>
            <a:ext cx="1166410" cy="215444"/>
          </a:xfrm>
          <a:prstGeom prst="rect">
            <a:avLst/>
          </a:prstGeom>
          <a:noFill/>
        </p:spPr>
        <p:txBody>
          <a:bodyPr wrap="square" rtlCol="0">
            <a:spAutoFit/>
          </a:bodyPr>
          <a:lstStyle/>
          <a:p>
            <a:r>
              <a:rPr lang="en-US" sz="800" dirty="0"/>
              <a:t>Student Lead Day</a:t>
            </a:r>
          </a:p>
        </p:txBody>
      </p:sp>
      <p:sp>
        <p:nvSpPr>
          <p:cNvPr id="18" name="TextBox 17">
            <a:extLst>
              <a:ext uri="{FF2B5EF4-FFF2-40B4-BE49-F238E27FC236}">
                <a16:creationId xmlns:a16="http://schemas.microsoft.com/office/drawing/2014/main" id="{E0F64148-0000-4C07-B872-8D9BD0096661}"/>
              </a:ext>
            </a:extLst>
          </p:cNvPr>
          <p:cNvSpPr txBox="1"/>
          <p:nvPr/>
        </p:nvSpPr>
        <p:spPr>
          <a:xfrm>
            <a:off x="3896319" y="2970019"/>
            <a:ext cx="1046341" cy="215444"/>
          </a:xfrm>
          <a:prstGeom prst="rect">
            <a:avLst/>
          </a:prstGeom>
          <a:noFill/>
        </p:spPr>
        <p:txBody>
          <a:bodyPr wrap="square" rtlCol="0">
            <a:spAutoFit/>
          </a:bodyPr>
          <a:lstStyle/>
          <a:p>
            <a:r>
              <a:rPr lang="en-US" sz="800" dirty="0"/>
              <a:t>Student Lead Day</a:t>
            </a:r>
          </a:p>
        </p:txBody>
      </p:sp>
      <p:sp>
        <p:nvSpPr>
          <p:cNvPr id="19" name="TextBox 18">
            <a:extLst>
              <a:ext uri="{FF2B5EF4-FFF2-40B4-BE49-F238E27FC236}">
                <a16:creationId xmlns:a16="http://schemas.microsoft.com/office/drawing/2014/main" id="{007F3219-BB73-4511-A159-E59CB389A27A}"/>
              </a:ext>
            </a:extLst>
          </p:cNvPr>
          <p:cNvSpPr txBox="1"/>
          <p:nvPr/>
        </p:nvSpPr>
        <p:spPr>
          <a:xfrm>
            <a:off x="3938990" y="6085330"/>
            <a:ext cx="1166410" cy="707886"/>
          </a:xfrm>
          <a:prstGeom prst="rect">
            <a:avLst/>
          </a:prstGeom>
          <a:noFill/>
        </p:spPr>
        <p:txBody>
          <a:bodyPr wrap="square" rtlCol="0">
            <a:spAutoFit/>
          </a:bodyPr>
          <a:lstStyle/>
          <a:p>
            <a:r>
              <a:rPr lang="en-US" sz="800" dirty="0"/>
              <a:t>Student Lead Day Guest Speaker Leadership</a:t>
            </a:r>
          </a:p>
          <a:p>
            <a:r>
              <a:rPr lang="en-US" sz="800" dirty="0"/>
              <a:t>FAMILY SPIRIT NIGHT YOGARTOLOGY</a:t>
            </a:r>
          </a:p>
        </p:txBody>
      </p:sp>
      <p:sp>
        <p:nvSpPr>
          <p:cNvPr id="26" name="TextBox 25">
            <a:extLst>
              <a:ext uri="{FF2B5EF4-FFF2-40B4-BE49-F238E27FC236}">
                <a16:creationId xmlns:a16="http://schemas.microsoft.com/office/drawing/2014/main" id="{265ED3B8-F131-40B4-A3A3-5C8054183463}"/>
              </a:ext>
            </a:extLst>
          </p:cNvPr>
          <p:cNvSpPr txBox="1"/>
          <p:nvPr/>
        </p:nvSpPr>
        <p:spPr>
          <a:xfrm>
            <a:off x="1690817" y="5756118"/>
            <a:ext cx="720185" cy="1107996"/>
          </a:xfrm>
          <a:prstGeom prst="rect">
            <a:avLst/>
          </a:prstGeom>
          <a:noFill/>
        </p:spPr>
        <p:txBody>
          <a:bodyPr wrap="square" rtlCol="0">
            <a:spAutoFit/>
          </a:bodyPr>
          <a:lstStyle/>
          <a:p>
            <a:r>
              <a:rPr lang="en-US" sz="1000" dirty="0"/>
              <a:t>National</a:t>
            </a:r>
          </a:p>
          <a:p>
            <a:r>
              <a:rPr lang="en-US" sz="1000" dirty="0"/>
              <a:t>School </a:t>
            </a:r>
          </a:p>
          <a:p>
            <a:r>
              <a:rPr lang="en-US" sz="1000" dirty="0"/>
              <a:t>Choice</a:t>
            </a:r>
          </a:p>
          <a:p>
            <a:r>
              <a:rPr lang="en-US" sz="900" dirty="0">
                <a:latin typeface="Algerian" panose="04020705040A02060702" pitchFamily="82" charset="0"/>
              </a:rPr>
              <a:t>ONSALE </a:t>
            </a:r>
          </a:p>
          <a:p>
            <a:r>
              <a:rPr lang="en-US" sz="900" dirty="0">
                <a:latin typeface="Algerian" panose="04020705040A02060702" pitchFamily="82" charset="0"/>
              </a:rPr>
              <a:t>VALENTINES CANDY GRAMS</a:t>
            </a:r>
          </a:p>
        </p:txBody>
      </p:sp>
      <p:sp>
        <p:nvSpPr>
          <p:cNvPr id="59" name="TextBox 58">
            <a:extLst>
              <a:ext uri="{FF2B5EF4-FFF2-40B4-BE49-F238E27FC236}">
                <a16:creationId xmlns:a16="http://schemas.microsoft.com/office/drawing/2014/main" id="{804B84BF-AAD0-4A16-805D-C5E0D04BD71B}"/>
              </a:ext>
            </a:extLst>
          </p:cNvPr>
          <p:cNvSpPr txBox="1"/>
          <p:nvPr/>
        </p:nvSpPr>
        <p:spPr>
          <a:xfrm flipH="1">
            <a:off x="2699901" y="5581842"/>
            <a:ext cx="971588" cy="1061829"/>
          </a:xfrm>
          <a:prstGeom prst="rect">
            <a:avLst/>
          </a:prstGeom>
          <a:noFill/>
        </p:spPr>
        <p:txBody>
          <a:bodyPr wrap="square" rtlCol="0">
            <a:spAutoFit/>
          </a:bodyPr>
          <a:lstStyle/>
          <a:p>
            <a:endParaRPr lang="en-US" sz="900" dirty="0"/>
          </a:p>
          <a:p>
            <a:endParaRPr lang="en-US" sz="900" dirty="0"/>
          </a:p>
          <a:p>
            <a:r>
              <a:rPr lang="en-US" sz="900" dirty="0"/>
              <a:t>National</a:t>
            </a:r>
          </a:p>
          <a:p>
            <a:r>
              <a:rPr lang="en-US" sz="900" dirty="0"/>
              <a:t>School </a:t>
            </a:r>
          </a:p>
          <a:p>
            <a:r>
              <a:rPr lang="en-US" sz="900" dirty="0"/>
              <a:t>Choice GO BULLDOGS </a:t>
            </a:r>
          </a:p>
          <a:p>
            <a:endParaRPr lang="en-US" sz="900" dirty="0"/>
          </a:p>
        </p:txBody>
      </p:sp>
      <p:sp>
        <p:nvSpPr>
          <p:cNvPr id="27" name="TextBox 26">
            <a:extLst>
              <a:ext uri="{FF2B5EF4-FFF2-40B4-BE49-F238E27FC236}">
                <a16:creationId xmlns:a16="http://schemas.microsoft.com/office/drawing/2014/main" id="{7B2EA970-1F19-48AD-94E9-AA4DB9C4C11E}"/>
              </a:ext>
            </a:extLst>
          </p:cNvPr>
          <p:cNvSpPr txBox="1"/>
          <p:nvPr/>
        </p:nvSpPr>
        <p:spPr>
          <a:xfrm>
            <a:off x="6961596" y="5257800"/>
            <a:ext cx="184731" cy="369332"/>
          </a:xfrm>
          <a:prstGeom prst="rect">
            <a:avLst/>
          </a:prstGeom>
          <a:noFill/>
        </p:spPr>
        <p:txBody>
          <a:bodyPr wrap="none" rtlCol="0">
            <a:spAutoFit/>
          </a:bodyPr>
          <a:lstStyle/>
          <a:p>
            <a:endParaRPr lang="en-US" dirty="0"/>
          </a:p>
        </p:txBody>
      </p:sp>
      <p:sp>
        <p:nvSpPr>
          <p:cNvPr id="28" name="TextBox 27">
            <a:extLst>
              <a:ext uri="{FF2B5EF4-FFF2-40B4-BE49-F238E27FC236}">
                <a16:creationId xmlns:a16="http://schemas.microsoft.com/office/drawing/2014/main" id="{076E75D6-C21E-43C5-810B-A2C422CE5F3E}"/>
              </a:ext>
            </a:extLst>
          </p:cNvPr>
          <p:cNvSpPr txBox="1"/>
          <p:nvPr/>
        </p:nvSpPr>
        <p:spPr>
          <a:xfrm>
            <a:off x="2607303" y="3129101"/>
            <a:ext cx="914400" cy="369332"/>
          </a:xfrm>
          <a:prstGeom prst="rect">
            <a:avLst/>
          </a:prstGeom>
          <a:noFill/>
        </p:spPr>
        <p:txBody>
          <a:bodyPr wrap="square" rtlCol="0">
            <a:spAutoFit/>
          </a:bodyPr>
          <a:lstStyle/>
          <a:p>
            <a:endParaRPr lang="en-US" b="1" dirty="0">
              <a:solidFill>
                <a:srgbClr val="FF0000"/>
              </a:solidFill>
            </a:endParaRPr>
          </a:p>
        </p:txBody>
      </p:sp>
      <p:pic>
        <p:nvPicPr>
          <p:cNvPr id="56" name="Picture 10" descr="Related image">
            <a:extLst>
              <a:ext uri="{FF2B5EF4-FFF2-40B4-BE49-F238E27FC236}">
                <a16:creationId xmlns:a16="http://schemas.microsoft.com/office/drawing/2014/main" id="{94CD66B7-2CED-4730-AD8D-FC21B26FD59F}"/>
              </a:ext>
            </a:extLst>
          </p:cNvPr>
          <p:cNvPicPr>
            <a:picLocks noChangeAspect="1" noChangeArrowheads="1"/>
          </p:cNvPicPr>
          <p:nvPr/>
        </p:nvPicPr>
        <p:blipFill>
          <a:blip r:embed="rId13" cstate="print"/>
          <a:srcRect/>
          <a:stretch>
            <a:fillRect/>
          </a:stretch>
        </p:blipFill>
        <p:spPr bwMode="auto">
          <a:xfrm>
            <a:off x="5262374" y="6514012"/>
            <a:ext cx="382011" cy="326371"/>
          </a:xfrm>
          <a:prstGeom prst="rect">
            <a:avLst/>
          </a:prstGeom>
          <a:noFill/>
        </p:spPr>
      </p:pic>
      <p:pic>
        <p:nvPicPr>
          <p:cNvPr id="16" name="Picture 15"/>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711113" y="3650452"/>
            <a:ext cx="436670" cy="656030"/>
          </a:xfrm>
          <a:prstGeom prst="rect">
            <a:avLst/>
          </a:prstGeom>
        </p:spPr>
      </p:pic>
      <p:pic>
        <p:nvPicPr>
          <p:cNvPr id="61" name="Picture 60"/>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711113" y="2695325"/>
            <a:ext cx="436670" cy="656030"/>
          </a:xfrm>
          <a:prstGeom prst="rect">
            <a:avLst/>
          </a:prstGeom>
        </p:spPr>
      </p:pic>
      <p:pic>
        <p:nvPicPr>
          <p:cNvPr id="63" name="Picture 62"/>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664996" y="4622292"/>
            <a:ext cx="436670" cy="656030"/>
          </a:xfrm>
          <a:prstGeom prst="rect">
            <a:avLst/>
          </a:prstGeom>
        </p:spPr>
      </p:pic>
      <p:pic>
        <p:nvPicPr>
          <p:cNvPr id="66" name="Picture 65"/>
          <p:cNvPicPr>
            <a:picLocks noChangeAspect="1"/>
          </p:cNvPicPr>
          <p:nvPr/>
        </p:nvPicPr>
        <p:blipFill>
          <a:blip r:embed="rId19" cstate="print">
            <a:extLst>
              <a:ext uri="{28A0092B-C50C-407E-A947-70E740481C1C}">
                <a14:useLocalDpi xmlns:a14="http://schemas.microsoft.com/office/drawing/2010/main" val="0"/>
              </a:ext>
            </a:extLst>
          </a:blip>
          <a:stretch>
            <a:fillRect/>
          </a:stretch>
        </p:blipFill>
        <p:spPr>
          <a:xfrm>
            <a:off x="7306698" y="5594100"/>
            <a:ext cx="375218" cy="563708"/>
          </a:xfrm>
          <a:prstGeom prst="rect">
            <a:avLst/>
          </a:prstGeom>
        </p:spPr>
      </p:pic>
    </p:spTree>
    <p:extLst>
      <p:ext uri="{BB962C8B-B14F-4D97-AF65-F5344CB8AC3E}">
        <p14:creationId xmlns:p14="http://schemas.microsoft.com/office/powerpoint/2010/main" val="19696272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TotalTime>
  <Words>320</Words>
  <Application>Microsoft Office PowerPoint</Application>
  <PresentationFormat>On-screen Show (4:3)</PresentationFormat>
  <Paragraphs>95</Paragraphs>
  <Slides>1</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AbcTeacher</vt:lpstr>
      <vt:lpstr>AGLikeABoss</vt:lpstr>
      <vt:lpstr>Aharoni</vt:lpstr>
      <vt:lpstr>Algerian</vt:lpstr>
      <vt:lpstr>Arial</vt:lpstr>
      <vt:lpstr>Calibri</vt:lpstr>
      <vt:lpstr>DJ Chunky</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Guest</dc:creator>
  <cp:lastModifiedBy>Dunia Soto</cp:lastModifiedBy>
  <cp:revision>10</cp:revision>
  <dcterms:created xsi:type="dcterms:W3CDTF">2020-12-18T15:57:49Z</dcterms:created>
  <dcterms:modified xsi:type="dcterms:W3CDTF">2021-12-17T14:54:05Z</dcterms:modified>
</cp:coreProperties>
</file>